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85" r:id="rId2"/>
    <p:sldId id="256" r:id="rId3"/>
    <p:sldId id="257" r:id="rId4"/>
    <p:sldId id="258" r:id="rId5"/>
    <p:sldId id="278" r:id="rId6"/>
    <p:sldId id="294" r:id="rId7"/>
    <p:sldId id="295" r:id="rId8"/>
    <p:sldId id="297" r:id="rId9"/>
    <p:sldId id="296" r:id="rId10"/>
    <p:sldId id="299" r:id="rId11"/>
    <p:sldId id="271" r:id="rId12"/>
    <p:sldId id="275" r:id="rId13"/>
    <p:sldId id="274" r:id="rId14"/>
    <p:sldId id="273" r:id="rId15"/>
    <p:sldId id="272" r:id="rId16"/>
    <p:sldId id="291" r:id="rId17"/>
    <p:sldId id="289" r:id="rId18"/>
    <p:sldId id="290" r:id="rId19"/>
    <p:sldId id="259" r:id="rId20"/>
    <p:sldId id="260" r:id="rId21"/>
    <p:sldId id="261" r:id="rId22"/>
    <p:sldId id="292" r:id="rId23"/>
    <p:sldId id="287" r:id="rId24"/>
    <p:sldId id="288" r:id="rId25"/>
    <p:sldId id="264" r:id="rId26"/>
    <p:sldId id="269" r:id="rId27"/>
    <p:sldId id="276" r:id="rId28"/>
    <p:sldId id="277" r:id="rId29"/>
    <p:sldId id="266" r:id="rId30"/>
    <p:sldId id="270" r:id="rId31"/>
    <p:sldId id="281" r:id="rId32"/>
    <p:sldId id="293" r:id="rId33"/>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9" d="100"/>
          <a:sy n="89" d="100"/>
        </p:scale>
        <p:origin x="6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ustin\Documents\General_Assem\AIA_Strategy\Exploratory%20on%20Data%20-%20v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ustin\Documents\General_Assem\AIA_Strategy\Exploratory%20on%20Data%20-%20v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ustin\Documents\General_Assem\AIA_Strategy\Exploratory%20on%20Data%20-%20v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ustin\Documents\General_Assem\AIA_Strategy\Exploratory%20on%20Data%20-%20v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Justin\Documents\General_Assem\AIA_Strategy\Exploratory%20on%20Data%20-%20v1.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 Monthly</a:t>
            </a:r>
            <a:r>
              <a:rPr lang="en-GB" baseline="0" dirty="0"/>
              <a:t> Income from April to May </a:t>
            </a:r>
          </a:p>
          <a:p>
            <a:pPr>
              <a:defRPr/>
            </a:pPr>
            <a:r>
              <a:rPr lang="en-GB" baseline="0" dirty="0"/>
              <a:t>Comparing Last and Current Financial Year</a:t>
            </a:r>
            <a:endParaRPr lang="en-GB" dirty="0"/>
          </a:p>
        </c:rich>
      </c:tx>
      <c:layout>
        <c:manualLayout>
          <c:xMode val="edge"/>
          <c:yMode val="edge"/>
          <c:x val="0.12374342466575412"/>
          <c:y val="1.35867748259528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Results!$H$7</c:f>
              <c:strCache>
                <c:ptCount val="1"/>
                <c:pt idx="0">
                  <c:v>Last Financial Year</c:v>
                </c:pt>
              </c:strCache>
            </c:strRef>
          </c:tx>
          <c:spPr>
            <a:solidFill>
              <a:schemeClr val="accent1"/>
            </a:solidFill>
            <a:ln>
              <a:noFill/>
            </a:ln>
            <a:effectLst/>
          </c:spPr>
          <c:invertIfNegative val="0"/>
          <c:cat>
            <c:strRef>
              <c:f>Results!$G$8:$G$16</c:f>
              <c:strCache>
                <c:ptCount val="9"/>
                <c:pt idx="0">
                  <c:v>Dec</c:v>
                </c:pt>
                <c:pt idx="1">
                  <c:v>Jan</c:v>
                </c:pt>
                <c:pt idx="2">
                  <c:v>Feb</c:v>
                </c:pt>
                <c:pt idx="3">
                  <c:v>Mar</c:v>
                </c:pt>
                <c:pt idx="4">
                  <c:v>Apr</c:v>
                </c:pt>
                <c:pt idx="5">
                  <c:v>May</c:v>
                </c:pt>
                <c:pt idx="6">
                  <c:v>Jun</c:v>
                </c:pt>
                <c:pt idx="7">
                  <c:v>Jul</c:v>
                </c:pt>
                <c:pt idx="8">
                  <c:v>Aug</c:v>
                </c:pt>
              </c:strCache>
            </c:strRef>
          </c:cat>
          <c:val>
            <c:numRef>
              <c:f>Results!$H$8:$H$16</c:f>
              <c:numCache>
                <c:formatCode>[$$-4809]#,##0</c:formatCode>
                <c:ptCount val="9"/>
                <c:pt idx="0">
                  <c:v>103252.00000000048</c:v>
                </c:pt>
                <c:pt idx="1">
                  <c:v>103302.99999999968</c:v>
                </c:pt>
                <c:pt idx="2">
                  <c:v>144551.00000000073</c:v>
                </c:pt>
                <c:pt idx="3">
                  <c:v>144681.00000000099</c:v>
                </c:pt>
                <c:pt idx="4">
                  <c:v>144705.00000000093</c:v>
                </c:pt>
                <c:pt idx="5">
                  <c:v>166233.99999999953</c:v>
                </c:pt>
                <c:pt idx="6">
                  <c:v>166109</c:v>
                </c:pt>
                <c:pt idx="7">
                  <c:v>216105.00000000029</c:v>
                </c:pt>
                <c:pt idx="8">
                  <c:v>162077.00000000041</c:v>
                </c:pt>
              </c:numCache>
            </c:numRef>
          </c:val>
          <c:extLst>
            <c:ext xmlns:c16="http://schemas.microsoft.com/office/drawing/2014/chart" uri="{C3380CC4-5D6E-409C-BE32-E72D297353CC}">
              <c16:uniqueId val="{00000000-78C5-4771-974E-C6A0258868E4}"/>
            </c:ext>
          </c:extLst>
        </c:ser>
        <c:ser>
          <c:idx val="1"/>
          <c:order val="1"/>
          <c:tx>
            <c:strRef>
              <c:f>Results!$I$7</c:f>
              <c:strCache>
                <c:ptCount val="1"/>
                <c:pt idx="0">
                  <c:v> Current Financial Year </c:v>
                </c:pt>
              </c:strCache>
            </c:strRef>
          </c:tx>
          <c:spPr>
            <a:solidFill>
              <a:schemeClr val="accent2"/>
            </a:solidFill>
            <a:ln>
              <a:noFill/>
            </a:ln>
            <a:effectLst/>
          </c:spPr>
          <c:invertIfNegative val="0"/>
          <c:cat>
            <c:strRef>
              <c:f>Results!$G$8:$G$16</c:f>
              <c:strCache>
                <c:ptCount val="9"/>
                <c:pt idx="0">
                  <c:v>Dec</c:v>
                </c:pt>
                <c:pt idx="1">
                  <c:v>Jan</c:v>
                </c:pt>
                <c:pt idx="2">
                  <c:v>Feb</c:v>
                </c:pt>
                <c:pt idx="3">
                  <c:v>Mar</c:v>
                </c:pt>
                <c:pt idx="4">
                  <c:v>Apr</c:v>
                </c:pt>
                <c:pt idx="5">
                  <c:v>May</c:v>
                </c:pt>
                <c:pt idx="6">
                  <c:v>Jun</c:v>
                </c:pt>
                <c:pt idx="7">
                  <c:v>Jul</c:v>
                </c:pt>
                <c:pt idx="8">
                  <c:v>Aug</c:v>
                </c:pt>
              </c:strCache>
            </c:strRef>
          </c:cat>
          <c:val>
            <c:numRef>
              <c:f>Results!$I$8:$I$16</c:f>
              <c:numCache>
                <c:formatCode>[$$-4809]#,##0</c:formatCode>
                <c:ptCount val="9"/>
                <c:pt idx="0">
                  <c:v>82520.000000000087</c:v>
                </c:pt>
                <c:pt idx="1">
                  <c:v>132035.00000000012</c:v>
                </c:pt>
                <c:pt idx="2">
                  <c:v>125432.00000000003</c:v>
                </c:pt>
                <c:pt idx="3">
                  <c:v>127941.00000000004</c:v>
                </c:pt>
                <c:pt idx="4">
                  <c:v>134337.99999999988</c:v>
                </c:pt>
                <c:pt idx="5">
                  <c:v>137025.00000000015</c:v>
                </c:pt>
                <c:pt idx="6">
                  <c:v>139764.00000000012</c:v>
                </c:pt>
                <c:pt idx="7">
                  <c:v>337476.37738095457</c:v>
                </c:pt>
                <c:pt idx="8">
                  <c:v>147855.99999999985</c:v>
                </c:pt>
              </c:numCache>
            </c:numRef>
          </c:val>
          <c:extLst>
            <c:ext xmlns:c16="http://schemas.microsoft.com/office/drawing/2014/chart" uri="{C3380CC4-5D6E-409C-BE32-E72D297353CC}">
              <c16:uniqueId val="{00000001-78C5-4771-974E-C6A0258868E4}"/>
            </c:ext>
          </c:extLst>
        </c:ser>
        <c:dLbls>
          <c:showLegendKey val="0"/>
          <c:showVal val="0"/>
          <c:showCatName val="0"/>
          <c:showSerName val="0"/>
          <c:showPercent val="0"/>
          <c:showBubbleSize val="0"/>
        </c:dLbls>
        <c:gapWidth val="219"/>
        <c:overlap val="-27"/>
        <c:axId val="715015672"/>
        <c:axId val="715011408"/>
      </c:barChart>
      <c:catAx>
        <c:axId val="715015672"/>
        <c:scaling>
          <c:orientation val="minMax"/>
        </c:scaling>
        <c:delete val="1"/>
        <c:axPos val="b"/>
        <c:numFmt formatCode="General" sourceLinked="1"/>
        <c:majorTickMark val="out"/>
        <c:minorTickMark val="none"/>
        <c:tickLblPos val="nextTo"/>
        <c:crossAx val="715011408"/>
        <c:crosses val="autoZero"/>
        <c:auto val="1"/>
        <c:lblAlgn val="ctr"/>
        <c:lblOffset val="100"/>
        <c:noMultiLvlLbl val="0"/>
      </c:catAx>
      <c:valAx>
        <c:axId val="715011408"/>
        <c:scaling>
          <c:orientation val="minMax"/>
        </c:scaling>
        <c:delete val="1"/>
        <c:axPos val="l"/>
        <c:majorGridlines>
          <c:spPr>
            <a:ln w="9525" cap="flat" cmpd="sng" algn="ctr">
              <a:solidFill>
                <a:schemeClr val="tx1">
                  <a:lumMod val="15000"/>
                  <a:lumOff val="85000"/>
                </a:schemeClr>
              </a:solidFill>
              <a:round/>
            </a:ln>
            <a:effectLst/>
          </c:spPr>
        </c:majorGridlines>
        <c:numFmt formatCode="[$$-4809]#,##0" sourceLinked="1"/>
        <c:majorTickMark val="out"/>
        <c:minorTickMark val="none"/>
        <c:tickLblPos val="nextTo"/>
        <c:crossAx val="715015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Results!$J$7</c:f>
              <c:strCache>
                <c:ptCount val="1"/>
                <c:pt idx="0">
                  <c:v>Change in Income - Compared to Same Month Last Financial Year</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2"/>
              <c:layout>
                <c:manualLayout>
                  <c:x val="0"/>
                  <c:y val="8.459211818410188E-2"/>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19C-4CFE-9E5B-08BCCB5519B2}"/>
                </c:ext>
              </c:extLst>
            </c:dLbl>
            <c:dLbl>
              <c:idx val="3"/>
              <c:layout>
                <c:manualLayout>
                  <c:x val="-5.1192553810354854E-2"/>
                  <c:y val="-9.6676706496116441E-2"/>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19C-4CFE-9E5B-08BCCB5519B2}"/>
                </c:ext>
              </c:extLst>
            </c:dLbl>
            <c:dLbl>
              <c:idx val="4"/>
              <c:layout>
                <c:manualLayout>
                  <c:x val="3.4904013961605584E-2"/>
                  <c:y val="-5.2366549352063071E-2"/>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19C-4CFE-9E5B-08BCCB5519B2}"/>
                </c:ext>
              </c:extLst>
            </c:dLbl>
            <c:dLbl>
              <c:idx val="5"/>
              <c:layout>
                <c:manualLayout>
                  <c:x val="0"/>
                  <c:y val="6.0422941560072774E-2"/>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19C-4CFE-9E5B-08BCCB5519B2}"/>
                </c:ext>
              </c:extLst>
            </c:dLbl>
            <c:dLbl>
              <c:idx val="6"/>
              <c:layout>
                <c:manualLayout>
                  <c:x val="1.8615474112856228E-2"/>
                  <c:y val="1.2084588312014555E-2"/>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19C-4CFE-9E5B-08BCCB5519B2}"/>
                </c:ext>
              </c:extLst>
            </c:dLbl>
            <c:dLbl>
              <c:idx val="8"/>
              <c:layout>
                <c:manualLayout>
                  <c:x val="2.3269342641070389E-3"/>
                  <c:y val="4.833835324805822E-2"/>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19C-4CFE-9E5B-08BCCB5519B2}"/>
                </c:ext>
              </c:extLst>
            </c:dLbl>
            <c:dLbl>
              <c:idx val="9"/>
              <c:layout>
                <c:manualLayout>
                  <c:x val="-1.3961605584642234E-2"/>
                  <c:y val="-7.2507529872087251E-2"/>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19C-4CFE-9E5B-08BCCB5519B2}"/>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Results!$G$8:$G$17</c:f>
              <c:strCache>
                <c:ptCount val="10"/>
                <c:pt idx="0">
                  <c:v>Dec</c:v>
                </c:pt>
                <c:pt idx="1">
                  <c:v>Jan</c:v>
                </c:pt>
                <c:pt idx="2">
                  <c:v>Feb</c:v>
                </c:pt>
                <c:pt idx="3">
                  <c:v>Mar</c:v>
                </c:pt>
                <c:pt idx="4">
                  <c:v>Apr</c:v>
                </c:pt>
                <c:pt idx="5">
                  <c:v>May</c:v>
                </c:pt>
                <c:pt idx="6">
                  <c:v>Jun</c:v>
                </c:pt>
                <c:pt idx="7">
                  <c:v>Jul</c:v>
                </c:pt>
                <c:pt idx="8">
                  <c:v>Aug</c:v>
                </c:pt>
                <c:pt idx="9">
                  <c:v>Overall</c:v>
                </c:pt>
              </c:strCache>
            </c:strRef>
          </c:cat>
          <c:val>
            <c:numRef>
              <c:f>Results!$J$8:$J$17</c:f>
              <c:numCache>
                <c:formatCode>0.0%</c:formatCode>
                <c:ptCount val="10"/>
                <c:pt idx="0">
                  <c:v>-0.2007902994615145</c:v>
                </c:pt>
                <c:pt idx="1">
                  <c:v>0.27813325847265347</c:v>
                </c:pt>
                <c:pt idx="2">
                  <c:v>-0.13226473701323826</c:v>
                </c:pt>
                <c:pt idx="3">
                  <c:v>-0.1157028220706301</c:v>
                </c:pt>
                <c:pt idx="4">
                  <c:v>-7.1642306762039865E-2</c:v>
                </c:pt>
                <c:pt idx="5">
                  <c:v>-0.1757101435326075</c:v>
                </c:pt>
                <c:pt idx="6">
                  <c:v>-0.15860067786814613</c:v>
                </c:pt>
                <c:pt idx="7">
                  <c:v>0.56163150959466046</c:v>
                </c:pt>
                <c:pt idx="8">
                  <c:v>-8.7742245969511523E-2</c:v>
                </c:pt>
                <c:pt idx="9">
                  <c:v>9.8965278608276197E-3</c:v>
                </c:pt>
              </c:numCache>
            </c:numRef>
          </c:val>
          <c:smooth val="0"/>
          <c:extLst>
            <c:ext xmlns:c16="http://schemas.microsoft.com/office/drawing/2014/chart" uri="{C3380CC4-5D6E-409C-BE32-E72D297353CC}">
              <c16:uniqueId val="{00000007-719C-4CFE-9E5B-08BCCB5519B2}"/>
            </c:ext>
          </c:extLst>
        </c:ser>
        <c:dLbls>
          <c:showLegendKey val="0"/>
          <c:showVal val="0"/>
          <c:showCatName val="0"/>
          <c:showSerName val="0"/>
          <c:showPercent val="0"/>
          <c:showBubbleSize val="0"/>
        </c:dLbls>
        <c:marker val="1"/>
        <c:smooth val="0"/>
        <c:axId val="845115968"/>
        <c:axId val="845114984"/>
      </c:lineChart>
      <c:catAx>
        <c:axId val="845115968"/>
        <c:scaling>
          <c:orientation val="minMax"/>
        </c:scaling>
        <c:delete val="1"/>
        <c:axPos val="b"/>
        <c:numFmt formatCode="General" sourceLinked="1"/>
        <c:majorTickMark val="none"/>
        <c:minorTickMark val="none"/>
        <c:tickLblPos val="nextTo"/>
        <c:crossAx val="845114984"/>
        <c:crosses val="autoZero"/>
        <c:auto val="1"/>
        <c:lblAlgn val="ctr"/>
        <c:lblOffset val="100"/>
        <c:noMultiLvlLbl val="0"/>
      </c:catAx>
      <c:valAx>
        <c:axId val="84511498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51159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Monthly Income</a:t>
            </a:r>
            <a:r>
              <a:rPr lang="en-GB" baseline="0" dirty="0"/>
              <a:t> Distribution Percentage by Product (2015-2018) </a:t>
            </a:r>
            <a:endParaRPr lang="en-GB"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Results!$N$121</c:f>
              <c:strCache>
                <c:ptCount val="1"/>
                <c:pt idx="0">
                  <c:v>Product 1</c:v>
                </c:pt>
              </c:strCache>
            </c:strRef>
          </c:tx>
          <c:spPr>
            <a:solidFill>
              <a:schemeClr val="accent1"/>
            </a:solidFill>
            <a:ln>
              <a:noFill/>
            </a:ln>
            <a:effectLst/>
          </c:spPr>
          <c:invertIfNegative val="0"/>
          <c:cat>
            <c:strRef>
              <c:f>Results!$M$122:$M$139</c:f>
              <c:strCache>
                <c:ptCount val="18"/>
                <c:pt idx="0">
                  <c:v>2015-12</c:v>
                </c:pt>
                <c:pt idx="1">
                  <c:v>2016-1</c:v>
                </c:pt>
                <c:pt idx="2">
                  <c:v>2016-2</c:v>
                </c:pt>
                <c:pt idx="3">
                  <c:v>2016-3</c:v>
                </c:pt>
                <c:pt idx="4">
                  <c:v>2016-4</c:v>
                </c:pt>
                <c:pt idx="5">
                  <c:v>2016-5</c:v>
                </c:pt>
                <c:pt idx="6">
                  <c:v>2016-6</c:v>
                </c:pt>
                <c:pt idx="7">
                  <c:v>2016-7</c:v>
                </c:pt>
                <c:pt idx="8">
                  <c:v>2016-8</c:v>
                </c:pt>
                <c:pt idx="9">
                  <c:v>2016-12</c:v>
                </c:pt>
                <c:pt idx="10">
                  <c:v>2017-1</c:v>
                </c:pt>
                <c:pt idx="11">
                  <c:v>2017-2</c:v>
                </c:pt>
                <c:pt idx="12">
                  <c:v>2017-3</c:v>
                </c:pt>
                <c:pt idx="13">
                  <c:v>2017-4</c:v>
                </c:pt>
                <c:pt idx="14">
                  <c:v>2017-5</c:v>
                </c:pt>
                <c:pt idx="15">
                  <c:v>2017-6</c:v>
                </c:pt>
                <c:pt idx="16">
                  <c:v>2017-7</c:v>
                </c:pt>
                <c:pt idx="17">
                  <c:v>2017-8</c:v>
                </c:pt>
              </c:strCache>
            </c:strRef>
          </c:cat>
          <c:val>
            <c:numRef>
              <c:f>Results!$N$122:$N$139</c:f>
              <c:numCache>
                <c:formatCode>[$$-4809]#,##0</c:formatCode>
                <c:ptCount val="18"/>
                <c:pt idx="0">
                  <c:v>36138.00000000008</c:v>
                </c:pt>
                <c:pt idx="1">
                  <c:v>36155.999999999978</c:v>
                </c:pt>
                <c:pt idx="2">
                  <c:v>28910.000000000018</c:v>
                </c:pt>
                <c:pt idx="3">
                  <c:v>28935.999999999989</c:v>
                </c:pt>
                <c:pt idx="4">
                  <c:v>28940.999999999985</c:v>
                </c:pt>
                <c:pt idx="5">
                  <c:v>33247.000000000124</c:v>
                </c:pt>
                <c:pt idx="6">
                  <c:v>33221.999999999978</c:v>
                </c:pt>
                <c:pt idx="7">
                  <c:v>43220.999999999935</c:v>
                </c:pt>
                <c:pt idx="8">
                  <c:v>32416.000000000051</c:v>
                </c:pt>
                <c:pt idx="9">
                  <c:v>16504</c:v>
                </c:pt>
                <c:pt idx="10">
                  <c:v>0</c:v>
                </c:pt>
                <c:pt idx="11">
                  <c:v>0</c:v>
                </c:pt>
                <c:pt idx="12">
                  <c:v>0</c:v>
                </c:pt>
                <c:pt idx="13">
                  <c:v>0</c:v>
                </c:pt>
                <c:pt idx="14">
                  <c:v>0</c:v>
                </c:pt>
                <c:pt idx="15">
                  <c:v>0</c:v>
                </c:pt>
                <c:pt idx="16">
                  <c:v>0</c:v>
                </c:pt>
                <c:pt idx="17">
                  <c:v>0</c:v>
                </c:pt>
              </c:numCache>
            </c:numRef>
          </c:val>
          <c:extLst>
            <c:ext xmlns:c16="http://schemas.microsoft.com/office/drawing/2014/chart" uri="{C3380CC4-5D6E-409C-BE32-E72D297353CC}">
              <c16:uniqueId val="{00000000-2C6A-422D-B1CC-A32B9804B37B}"/>
            </c:ext>
          </c:extLst>
        </c:ser>
        <c:ser>
          <c:idx val="1"/>
          <c:order val="1"/>
          <c:tx>
            <c:strRef>
              <c:f>Results!$O$121</c:f>
              <c:strCache>
                <c:ptCount val="1"/>
                <c:pt idx="0">
                  <c:v>Product 2</c:v>
                </c:pt>
              </c:strCache>
            </c:strRef>
          </c:tx>
          <c:spPr>
            <a:solidFill>
              <a:schemeClr val="accent3"/>
            </a:solidFill>
            <a:ln>
              <a:noFill/>
            </a:ln>
            <a:effectLst/>
          </c:spPr>
          <c:invertIfNegative val="0"/>
          <c:cat>
            <c:strRef>
              <c:f>Results!$M$122:$M$139</c:f>
              <c:strCache>
                <c:ptCount val="18"/>
                <c:pt idx="0">
                  <c:v>2015-12</c:v>
                </c:pt>
                <c:pt idx="1">
                  <c:v>2016-1</c:v>
                </c:pt>
                <c:pt idx="2">
                  <c:v>2016-2</c:v>
                </c:pt>
                <c:pt idx="3">
                  <c:v>2016-3</c:v>
                </c:pt>
                <c:pt idx="4">
                  <c:v>2016-4</c:v>
                </c:pt>
                <c:pt idx="5">
                  <c:v>2016-5</c:v>
                </c:pt>
                <c:pt idx="6">
                  <c:v>2016-6</c:v>
                </c:pt>
                <c:pt idx="7">
                  <c:v>2016-7</c:v>
                </c:pt>
                <c:pt idx="8">
                  <c:v>2016-8</c:v>
                </c:pt>
                <c:pt idx="9">
                  <c:v>2016-12</c:v>
                </c:pt>
                <c:pt idx="10">
                  <c:v>2017-1</c:v>
                </c:pt>
                <c:pt idx="11">
                  <c:v>2017-2</c:v>
                </c:pt>
                <c:pt idx="12">
                  <c:v>2017-3</c:v>
                </c:pt>
                <c:pt idx="13">
                  <c:v>2017-4</c:v>
                </c:pt>
                <c:pt idx="14">
                  <c:v>2017-5</c:v>
                </c:pt>
                <c:pt idx="15">
                  <c:v>2017-6</c:v>
                </c:pt>
                <c:pt idx="16">
                  <c:v>2017-7</c:v>
                </c:pt>
                <c:pt idx="17">
                  <c:v>2017-8</c:v>
                </c:pt>
              </c:strCache>
            </c:strRef>
          </c:cat>
          <c:val>
            <c:numRef>
              <c:f>Results!$O$122:$O$139</c:f>
              <c:numCache>
                <c:formatCode>[$$-4809]#,##0</c:formatCode>
                <c:ptCount val="18"/>
                <c:pt idx="0">
                  <c:v>51625.999999999971</c:v>
                </c:pt>
                <c:pt idx="1">
                  <c:v>51652.000000000007</c:v>
                </c:pt>
                <c:pt idx="2">
                  <c:v>36138</c:v>
                </c:pt>
                <c:pt idx="3">
                  <c:v>36170</c:v>
                </c:pt>
                <c:pt idx="4">
                  <c:v>36176</c:v>
                </c:pt>
                <c:pt idx="5">
                  <c:v>41558.999999999993</c:v>
                </c:pt>
                <c:pt idx="6">
                  <c:v>41527</c:v>
                </c:pt>
                <c:pt idx="7">
                  <c:v>54026</c:v>
                </c:pt>
                <c:pt idx="8">
                  <c:v>40519</c:v>
                </c:pt>
                <c:pt idx="9">
                  <c:v>20630</c:v>
                </c:pt>
                <c:pt idx="10">
                  <c:v>33009</c:v>
                </c:pt>
                <c:pt idx="11">
                  <c:v>31358</c:v>
                </c:pt>
                <c:pt idx="12">
                  <c:v>31985</c:v>
                </c:pt>
                <c:pt idx="13">
                  <c:v>33585</c:v>
                </c:pt>
                <c:pt idx="14">
                  <c:v>34256</c:v>
                </c:pt>
                <c:pt idx="15">
                  <c:v>34941</c:v>
                </c:pt>
                <c:pt idx="16">
                  <c:v>85859.625000000015</c:v>
                </c:pt>
                <c:pt idx="17">
                  <c:v>36964</c:v>
                </c:pt>
              </c:numCache>
            </c:numRef>
          </c:val>
          <c:extLst>
            <c:ext xmlns:c16="http://schemas.microsoft.com/office/drawing/2014/chart" uri="{C3380CC4-5D6E-409C-BE32-E72D297353CC}">
              <c16:uniqueId val="{00000001-2C6A-422D-B1CC-A32B9804B37B}"/>
            </c:ext>
          </c:extLst>
        </c:ser>
        <c:ser>
          <c:idx val="2"/>
          <c:order val="2"/>
          <c:tx>
            <c:strRef>
              <c:f>Results!$P$121</c:f>
              <c:strCache>
                <c:ptCount val="1"/>
                <c:pt idx="0">
                  <c:v>Product 4</c:v>
                </c:pt>
              </c:strCache>
            </c:strRef>
          </c:tx>
          <c:spPr>
            <a:solidFill>
              <a:schemeClr val="accent5"/>
            </a:solidFill>
            <a:ln>
              <a:noFill/>
            </a:ln>
            <a:effectLst/>
          </c:spPr>
          <c:invertIfNegative val="0"/>
          <c:cat>
            <c:strRef>
              <c:f>Results!$M$122:$M$139</c:f>
              <c:strCache>
                <c:ptCount val="18"/>
                <c:pt idx="0">
                  <c:v>2015-12</c:v>
                </c:pt>
                <c:pt idx="1">
                  <c:v>2016-1</c:v>
                </c:pt>
                <c:pt idx="2">
                  <c:v>2016-2</c:v>
                </c:pt>
                <c:pt idx="3">
                  <c:v>2016-3</c:v>
                </c:pt>
                <c:pt idx="4">
                  <c:v>2016-4</c:v>
                </c:pt>
                <c:pt idx="5">
                  <c:v>2016-5</c:v>
                </c:pt>
                <c:pt idx="6">
                  <c:v>2016-6</c:v>
                </c:pt>
                <c:pt idx="7">
                  <c:v>2016-7</c:v>
                </c:pt>
                <c:pt idx="8">
                  <c:v>2016-8</c:v>
                </c:pt>
                <c:pt idx="9">
                  <c:v>2016-12</c:v>
                </c:pt>
                <c:pt idx="10">
                  <c:v>2017-1</c:v>
                </c:pt>
                <c:pt idx="11">
                  <c:v>2017-2</c:v>
                </c:pt>
                <c:pt idx="12">
                  <c:v>2017-3</c:v>
                </c:pt>
                <c:pt idx="13">
                  <c:v>2017-4</c:v>
                </c:pt>
                <c:pt idx="14">
                  <c:v>2017-5</c:v>
                </c:pt>
                <c:pt idx="15">
                  <c:v>2017-6</c:v>
                </c:pt>
                <c:pt idx="16">
                  <c:v>2017-7</c:v>
                </c:pt>
                <c:pt idx="17">
                  <c:v>2017-8</c:v>
                </c:pt>
              </c:strCache>
            </c:strRef>
          </c:cat>
          <c:val>
            <c:numRef>
              <c:f>Results!$P$122:$P$139</c:f>
              <c:numCache>
                <c:formatCode>[$$-4809]#,##0</c:formatCode>
                <c:ptCount val="18"/>
                <c:pt idx="0">
                  <c:v>15487.999999999967</c:v>
                </c:pt>
                <c:pt idx="1">
                  <c:v>15495.000000000027</c:v>
                </c:pt>
                <c:pt idx="2">
                  <c:v>21683.000000000058</c:v>
                </c:pt>
                <c:pt idx="3">
                  <c:v>21701.999999999975</c:v>
                </c:pt>
                <c:pt idx="4">
                  <c:v>21705.999999999953</c:v>
                </c:pt>
                <c:pt idx="5">
                  <c:v>16622.999999999967</c:v>
                </c:pt>
                <c:pt idx="6">
                  <c:v>16611.000000000022</c:v>
                </c:pt>
                <c:pt idx="7">
                  <c:v>21609.999999999967</c:v>
                </c:pt>
                <c:pt idx="8">
                  <c:v>8103.9999999999927</c:v>
                </c:pt>
                <c:pt idx="9">
                  <c:v>4126</c:v>
                </c:pt>
                <c:pt idx="10">
                  <c:v>6602.0000000000045</c:v>
                </c:pt>
                <c:pt idx="11">
                  <c:v>6272.0000000000045</c:v>
                </c:pt>
                <c:pt idx="12">
                  <c:v>6397.0000000000045</c:v>
                </c:pt>
                <c:pt idx="13">
                  <c:v>0</c:v>
                </c:pt>
                <c:pt idx="14">
                  <c:v>0</c:v>
                </c:pt>
                <c:pt idx="15">
                  <c:v>0</c:v>
                </c:pt>
                <c:pt idx="16">
                  <c:v>0</c:v>
                </c:pt>
                <c:pt idx="17">
                  <c:v>0</c:v>
                </c:pt>
              </c:numCache>
            </c:numRef>
          </c:val>
          <c:extLst>
            <c:ext xmlns:c16="http://schemas.microsoft.com/office/drawing/2014/chart" uri="{C3380CC4-5D6E-409C-BE32-E72D297353CC}">
              <c16:uniqueId val="{00000002-2C6A-422D-B1CC-A32B9804B37B}"/>
            </c:ext>
          </c:extLst>
        </c:ser>
        <c:ser>
          <c:idx val="3"/>
          <c:order val="3"/>
          <c:tx>
            <c:strRef>
              <c:f>Results!$Q$121</c:f>
              <c:strCache>
                <c:ptCount val="1"/>
                <c:pt idx="0">
                  <c:v>Product A</c:v>
                </c:pt>
              </c:strCache>
            </c:strRef>
          </c:tx>
          <c:spPr>
            <a:solidFill>
              <a:schemeClr val="accent1">
                <a:lumMod val="60000"/>
              </a:schemeClr>
            </a:solidFill>
            <a:ln>
              <a:noFill/>
            </a:ln>
            <a:effectLst/>
          </c:spPr>
          <c:invertIfNegative val="0"/>
          <c:cat>
            <c:strRef>
              <c:f>Results!$M$122:$M$139</c:f>
              <c:strCache>
                <c:ptCount val="18"/>
                <c:pt idx="0">
                  <c:v>2015-12</c:v>
                </c:pt>
                <c:pt idx="1">
                  <c:v>2016-1</c:v>
                </c:pt>
                <c:pt idx="2">
                  <c:v>2016-2</c:v>
                </c:pt>
                <c:pt idx="3">
                  <c:v>2016-3</c:v>
                </c:pt>
                <c:pt idx="4">
                  <c:v>2016-4</c:v>
                </c:pt>
                <c:pt idx="5">
                  <c:v>2016-5</c:v>
                </c:pt>
                <c:pt idx="6">
                  <c:v>2016-6</c:v>
                </c:pt>
                <c:pt idx="7">
                  <c:v>2016-7</c:v>
                </c:pt>
                <c:pt idx="8">
                  <c:v>2016-8</c:v>
                </c:pt>
                <c:pt idx="9">
                  <c:v>2016-12</c:v>
                </c:pt>
                <c:pt idx="10">
                  <c:v>2017-1</c:v>
                </c:pt>
                <c:pt idx="11">
                  <c:v>2017-2</c:v>
                </c:pt>
                <c:pt idx="12">
                  <c:v>2017-3</c:v>
                </c:pt>
                <c:pt idx="13">
                  <c:v>2017-4</c:v>
                </c:pt>
                <c:pt idx="14">
                  <c:v>2017-5</c:v>
                </c:pt>
                <c:pt idx="15">
                  <c:v>2017-6</c:v>
                </c:pt>
                <c:pt idx="16">
                  <c:v>2017-7</c:v>
                </c:pt>
                <c:pt idx="17">
                  <c:v>2017-8</c:v>
                </c:pt>
              </c:strCache>
            </c:strRef>
          </c:cat>
          <c:val>
            <c:numRef>
              <c:f>Results!$Q$122:$Q$139</c:f>
              <c:numCache>
                <c:formatCode>[$$-4809]#,##0</c:formatCode>
                <c:ptCount val="18"/>
                <c:pt idx="0">
                  <c:v>0</c:v>
                </c:pt>
                <c:pt idx="1">
                  <c:v>0</c:v>
                </c:pt>
                <c:pt idx="2">
                  <c:v>57820</c:v>
                </c:pt>
                <c:pt idx="3">
                  <c:v>57873</c:v>
                </c:pt>
                <c:pt idx="4">
                  <c:v>57882</c:v>
                </c:pt>
                <c:pt idx="5">
                  <c:v>58182</c:v>
                </c:pt>
                <c:pt idx="6">
                  <c:v>58138</c:v>
                </c:pt>
                <c:pt idx="7">
                  <c:v>75637</c:v>
                </c:pt>
                <c:pt idx="8">
                  <c:v>56727</c:v>
                </c:pt>
                <c:pt idx="9">
                  <c:v>28882</c:v>
                </c:pt>
                <c:pt idx="10">
                  <c:v>39611</c:v>
                </c:pt>
                <c:pt idx="11">
                  <c:v>37629</c:v>
                </c:pt>
                <c:pt idx="12">
                  <c:v>38382</c:v>
                </c:pt>
                <c:pt idx="13">
                  <c:v>40301</c:v>
                </c:pt>
                <c:pt idx="14">
                  <c:v>41107</c:v>
                </c:pt>
                <c:pt idx="15">
                  <c:v>41929</c:v>
                </c:pt>
                <c:pt idx="16">
                  <c:v>87482.333333333343</c:v>
                </c:pt>
                <c:pt idx="17">
                  <c:v>44357</c:v>
                </c:pt>
              </c:numCache>
            </c:numRef>
          </c:val>
          <c:extLst>
            <c:ext xmlns:c16="http://schemas.microsoft.com/office/drawing/2014/chart" uri="{C3380CC4-5D6E-409C-BE32-E72D297353CC}">
              <c16:uniqueId val="{00000003-2C6A-422D-B1CC-A32B9804B37B}"/>
            </c:ext>
          </c:extLst>
        </c:ser>
        <c:ser>
          <c:idx val="4"/>
          <c:order val="4"/>
          <c:tx>
            <c:strRef>
              <c:f>Results!$R$121</c:f>
              <c:strCache>
                <c:ptCount val="1"/>
                <c:pt idx="0">
                  <c:v>Product B</c:v>
                </c:pt>
              </c:strCache>
            </c:strRef>
          </c:tx>
          <c:spPr>
            <a:solidFill>
              <a:schemeClr val="accent3">
                <a:lumMod val="60000"/>
              </a:schemeClr>
            </a:solidFill>
            <a:ln>
              <a:noFill/>
            </a:ln>
            <a:effectLst/>
          </c:spPr>
          <c:invertIfNegative val="0"/>
          <c:cat>
            <c:strRef>
              <c:f>Results!$M$122:$M$139</c:f>
              <c:strCache>
                <c:ptCount val="18"/>
                <c:pt idx="0">
                  <c:v>2015-12</c:v>
                </c:pt>
                <c:pt idx="1">
                  <c:v>2016-1</c:v>
                </c:pt>
                <c:pt idx="2">
                  <c:v>2016-2</c:v>
                </c:pt>
                <c:pt idx="3">
                  <c:v>2016-3</c:v>
                </c:pt>
                <c:pt idx="4">
                  <c:v>2016-4</c:v>
                </c:pt>
                <c:pt idx="5">
                  <c:v>2016-5</c:v>
                </c:pt>
                <c:pt idx="6">
                  <c:v>2016-6</c:v>
                </c:pt>
                <c:pt idx="7">
                  <c:v>2016-7</c:v>
                </c:pt>
                <c:pt idx="8">
                  <c:v>2016-8</c:v>
                </c:pt>
                <c:pt idx="9">
                  <c:v>2016-12</c:v>
                </c:pt>
                <c:pt idx="10">
                  <c:v>2017-1</c:v>
                </c:pt>
                <c:pt idx="11">
                  <c:v>2017-2</c:v>
                </c:pt>
                <c:pt idx="12">
                  <c:v>2017-3</c:v>
                </c:pt>
                <c:pt idx="13">
                  <c:v>2017-4</c:v>
                </c:pt>
                <c:pt idx="14">
                  <c:v>2017-5</c:v>
                </c:pt>
                <c:pt idx="15">
                  <c:v>2017-6</c:v>
                </c:pt>
                <c:pt idx="16">
                  <c:v>2017-7</c:v>
                </c:pt>
                <c:pt idx="17">
                  <c:v>2017-8</c:v>
                </c:pt>
              </c:strCache>
            </c:strRef>
          </c:cat>
          <c:val>
            <c:numRef>
              <c:f>Results!$R$122:$R$139</c:f>
              <c:numCache>
                <c:formatCode>[$$-4809]#,##0</c:formatCode>
                <c:ptCount val="18"/>
                <c:pt idx="0">
                  <c:v>0</c:v>
                </c:pt>
                <c:pt idx="1">
                  <c:v>0</c:v>
                </c:pt>
                <c:pt idx="2">
                  <c:v>0</c:v>
                </c:pt>
                <c:pt idx="3">
                  <c:v>0</c:v>
                </c:pt>
                <c:pt idx="4">
                  <c:v>0</c:v>
                </c:pt>
                <c:pt idx="5">
                  <c:v>16622.999999999996</c:v>
                </c:pt>
                <c:pt idx="6">
                  <c:v>16611</c:v>
                </c:pt>
                <c:pt idx="7">
                  <c:v>21611</c:v>
                </c:pt>
                <c:pt idx="8">
                  <c:v>16207.000000000005</c:v>
                </c:pt>
                <c:pt idx="9">
                  <c:v>8252</c:v>
                </c:pt>
                <c:pt idx="10">
                  <c:v>13203</c:v>
                </c:pt>
                <c:pt idx="11">
                  <c:v>12543.000000000002</c:v>
                </c:pt>
                <c:pt idx="12">
                  <c:v>12794.000000000002</c:v>
                </c:pt>
                <c:pt idx="13">
                  <c:v>13434</c:v>
                </c:pt>
                <c:pt idx="14">
                  <c:v>13701.999999999996</c:v>
                </c:pt>
                <c:pt idx="15">
                  <c:v>13976.999999999998</c:v>
                </c:pt>
                <c:pt idx="16">
                  <c:v>35344.685714285697</c:v>
                </c:pt>
                <c:pt idx="17">
                  <c:v>14784.999999999998</c:v>
                </c:pt>
              </c:numCache>
            </c:numRef>
          </c:val>
          <c:extLst>
            <c:ext xmlns:c16="http://schemas.microsoft.com/office/drawing/2014/chart" uri="{C3380CC4-5D6E-409C-BE32-E72D297353CC}">
              <c16:uniqueId val="{00000004-2C6A-422D-B1CC-A32B9804B37B}"/>
            </c:ext>
          </c:extLst>
        </c:ser>
        <c:ser>
          <c:idx val="5"/>
          <c:order val="5"/>
          <c:tx>
            <c:strRef>
              <c:f>Results!$S$121</c:f>
              <c:strCache>
                <c:ptCount val="1"/>
                <c:pt idx="0">
                  <c:v>Product C</c:v>
                </c:pt>
              </c:strCache>
            </c:strRef>
          </c:tx>
          <c:spPr>
            <a:solidFill>
              <a:schemeClr val="accent5">
                <a:lumMod val="60000"/>
              </a:schemeClr>
            </a:solidFill>
            <a:ln>
              <a:noFill/>
            </a:ln>
            <a:effectLst/>
          </c:spPr>
          <c:invertIfNegative val="0"/>
          <c:cat>
            <c:strRef>
              <c:f>Results!$M$122:$M$139</c:f>
              <c:strCache>
                <c:ptCount val="18"/>
                <c:pt idx="0">
                  <c:v>2015-12</c:v>
                </c:pt>
                <c:pt idx="1">
                  <c:v>2016-1</c:v>
                </c:pt>
                <c:pt idx="2">
                  <c:v>2016-2</c:v>
                </c:pt>
                <c:pt idx="3">
                  <c:v>2016-3</c:v>
                </c:pt>
                <c:pt idx="4">
                  <c:v>2016-4</c:v>
                </c:pt>
                <c:pt idx="5">
                  <c:v>2016-5</c:v>
                </c:pt>
                <c:pt idx="6">
                  <c:v>2016-6</c:v>
                </c:pt>
                <c:pt idx="7">
                  <c:v>2016-7</c:v>
                </c:pt>
                <c:pt idx="8">
                  <c:v>2016-8</c:v>
                </c:pt>
                <c:pt idx="9">
                  <c:v>2016-12</c:v>
                </c:pt>
                <c:pt idx="10">
                  <c:v>2017-1</c:v>
                </c:pt>
                <c:pt idx="11">
                  <c:v>2017-2</c:v>
                </c:pt>
                <c:pt idx="12">
                  <c:v>2017-3</c:v>
                </c:pt>
                <c:pt idx="13">
                  <c:v>2017-4</c:v>
                </c:pt>
                <c:pt idx="14">
                  <c:v>2017-5</c:v>
                </c:pt>
                <c:pt idx="15">
                  <c:v>2017-6</c:v>
                </c:pt>
                <c:pt idx="16">
                  <c:v>2017-7</c:v>
                </c:pt>
                <c:pt idx="17">
                  <c:v>2017-8</c:v>
                </c:pt>
              </c:strCache>
            </c:strRef>
          </c:cat>
          <c:val>
            <c:numRef>
              <c:f>Results!$S$122:$S$139</c:f>
              <c:numCache>
                <c:formatCode>[$$-4809]#,##0</c:formatCode>
                <c:ptCount val="18"/>
                <c:pt idx="0">
                  <c:v>0</c:v>
                </c:pt>
                <c:pt idx="1">
                  <c:v>0</c:v>
                </c:pt>
                <c:pt idx="2">
                  <c:v>0</c:v>
                </c:pt>
                <c:pt idx="3">
                  <c:v>0</c:v>
                </c:pt>
                <c:pt idx="4">
                  <c:v>0</c:v>
                </c:pt>
                <c:pt idx="5">
                  <c:v>0</c:v>
                </c:pt>
                <c:pt idx="6">
                  <c:v>0</c:v>
                </c:pt>
                <c:pt idx="7">
                  <c:v>0</c:v>
                </c:pt>
                <c:pt idx="8">
                  <c:v>8104</c:v>
                </c:pt>
                <c:pt idx="9">
                  <c:v>4126</c:v>
                </c:pt>
                <c:pt idx="10">
                  <c:v>6602</c:v>
                </c:pt>
                <c:pt idx="11">
                  <c:v>6272</c:v>
                </c:pt>
                <c:pt idx="12">
                  <c:v>6397</c:v>
                </c:pt>
                <c:pt idx="13">
                  <c:v>6717</c:v>
                </c:pt>
                <c:pt idx="14">
                  <c:v>6852</c:v>
                </c:pt>
                <c:pt idx="15">
                  <c:v>6988</c:v>
                </c:pt>
                <c:pt idx="16">
                  <c:v>18482</c:v>
                </c:pt>
                <c:pt idx="17">
                  <c:v>7393</c:v>
                </c:pt>
              </c:numCache>
            </c:numRef>
          </c:val>
          <c:extLst>
            <c:ext xmlns:c16="http://schemas.microsoft.com/office/drawing/2014/chart" uri="{C3380CC4-5D6E-409C-BE32-E72D297353CC}">
              <c16:uniqueId val="{00000005-2C6A-422D-B1CC-A32B9804B37B}"/>
            </c:ext>
          </c:extLst>
        </c:ser>
        <c:ser>
          <c:idx val="6"/>
          <c:order val="6"/>
          <c:tx>
            <c:strRef>
              <c:f>Results!$T$121</c:f>
              <c:strCache>
                <c:ptCount val="1"/>
                <c:pt idx="0">
                  <c:v>Product D</c:v>
                </c:pt>
              </c:strCache>
            </c:strRef>
          </c:tx>
          <c:spPr>
            <a:solidFill>
              <a:schemeClr val="accent1">
                <a:lumMod val="80000"/>
                <a:lumOff val="20000"/>
              </a:schemeClr>
            </a:solidFill>
            <a:ln>
              <a:noFill/>
            </a:ln>
            <a:effectLst/>
          </c:spPr>
          <c:invertIfNegative val="0"/>
          <c:cat>
            <c:strRef>
              <c:f>Results!$M$122:$M$139</c:f>
              <c:strCache>
                <c:ptCount val="18"/>
                <c:pt idx="0">
                  <c:v>2015-12</c:v>
                </c:pt>
                <c:pt idx="1">
                  <c:v>2016-1</c:v>
                </c:pt>
                <c:pt idx="2">
                  <c:v>2016-2</c:v>
                </c:pt>
                <c:pt idx="3">
                  <c:v>2016-3</c:v>
                </c:pt>
                <c:pt idx="4">
                  <c:v>2016-4</c:v>
                </c:pt>
                <c:pt idx="5">
                  <c:v>2016-5</c:v>
                </c:pt>
                <c:pt idx="6">
                  <c:v>2016-6</c:v>
                </c:pt>
                <c:pt idx="7">
                  <c:v>2016-7</c:v>
                </c:pt>
                <c:pt idx="8">
                  <c:v>2016-8</c:v>
                </c:pt>
                <c:pt idx="9">
                  <c:v>2016-12</c:v>
                </c:pt>
                <c:pt idx="10">
                  <c:v>2017-1</c:v>
                </c:pt>
                <c:pt idx="11">
                  <c:v>2017-2</c:v>
                </c:pt>
                <c:pt idx="12">
                  <c:v>2017-3</c:v>
                </c:pt>
                <c:pt idx="13">
                  <c:v>2017-4</c:v>
                </c:pt>
                <c:pt idx="14">
                  <c:v>2017-5</c:v>
                </c:pt>
                <c:pt idx="15">
                  <c:v>2017-6</c:v>
                </c:pt>
                <c:pt idx="16">
                  <c:v>2017-7</c:v>
                </c:pt>
                <c:pt idx="17">
                  <c:v>2017-8</c:v>
                </c:pt>
              </c:strCache>
            </c:strRef>
          </c:cat>
          <c:val>
            <c:numRef>
              <c:f>Results!$T$122:$T$139</c:f>
              <c:numCache>
                <c:formatCode>[$$-4809]#,##0</c:formatCode>
                <c:ptCount val="18"/>
                <c:pt idx="0">
                  <c:v>0</c:v>
                </c:pt>
                <c:pt idx="1">
                  <c:v>0</c:v>
                </c:pt>
                <c:pt idx="2">
                  <c:v>0</c:v>
                </c:pt>
                <c:pt idx="3">
                  <c:v>0</c:v>
                </c:pt>
                <c:pt idx="4">
                  <c:v>0</c:v>
                </c:pt>
                <c:pt idx="5">
                  <c:v>0</c:v>
                </c:pt>
                <c:pt idx="6">
                  <c:v>0</c:v>
                </c:pt>
                <c:pt idx="7">
                  <c:v>0</c:v>
                </c:pt>
                <c:pt idx="8">
                  <c:v>0</c:v>
                </c:pt>
                <c:pt idx="9">
                  <c:v>0</c:v>
                </c:pt>
                <c:pt idx="10">
                  <c:v>33008</c:v>
                </c:pt>
                <c:pt idx="11">
                  <c:v>31358.000000000004</c:v>
                </c:pt>
                <c:pt idx="12">
                  <c:v>31986</c:v>
                </c:pt>
                <c:pt idx="13">
                  <c:v>33584</c:v>
                </c:pt>
                <c:pt idx="14">
                  <c:v>34256</c:v>
                </c:pt>
                <c:pt idx="15">
                  <c:v>34941</c:v>
                </c:pt>
                <c:pt idx="16">
                  <c:v>92410.999999999956</c:v>
                </c:pt>
                <c:pt idx="17">
                  <c:v>36964</c:v>
                </c:pt>
              </c:numCache>
            </c:numRef>
          </c:val>
          <c:extLst>
            <c:ext xmlns:c16="http://schemas.microsoft.com/office/drawing/2014/chart" uri="{C3380CC4-5D6E-409C-BE32-E72D297353CC}">
              <c16:uniqueId val="{00000006-2C6A-422D-B1CC-A32B9804B37B}"/>
            </c:ext>
          </c:extLst>
        </c:ser>
        <c:ser>
          <c:idx val="7"/>
          <c:order val="7"/>
          <c:tx>
            <c:strRef>
              <c:f>Results!$U$121</c:f>
              <c:strCache>
                <c:ptCount val="1"/>
                <c:pt idx="0">
                  <c:v>Product E</c:v>
                </c:pt>
              </c:strCache>
            </c:strRef>
          </c:tx>
          <c:spPr>
            <a:solidFill>
              <a:schemeClr val="accent3">
                <a:lumMod val="80000"/>
                <a:lumOff val="20000"/>
              </a:schemeClr>
            </a:solidFill>
            <a:ln>
              <a:noFill/>
            </a:ln>
            <a:effectLst/>
          </c:spPr>
          <c:invertIfNegative val="0"/>
          <c:cat>
            <c:strRef>
              <c:f>Results!$M$122:$M$139</c:f>
              <c:strCache>
                <c:ptCount val="18"/>
                <c:pt idx="0">
                  <c:v>2015-12</c:v>
                </c:pt>
                <c:pt idx="1">
                  <c:v>2016-1</c:v>
                </c:pt>
                <c:pt idx="2">
                  <c:v>2016-2</c:v>
                </c:pt>
                <c:pt idx="3">
                  <c:v>2016-3</c:v>
                </c:pt>
                <c:pt idx="4">
                  <c:v>2016-4</c:v>
                </c:pt>
                <c:pt idx="5">
                  <c:v>2016-5</c:v>
                </c:pt>
                <c:pt idx="6">
                  <c:v>2016-6</c:v>
                </c:pt>
                <c:pt idx="7">
                  <c:v>2016-7</c:v>
                </c:pt>
                <c:pt idx="8">
                  <c:v>2016-8</c:v>
                </c:pt>
                <c:pt idx="9">
                  <c:v>2016-12</c:v>
                </c:pt>
                <c:pt idx="10">
                  <c:v>2017-1</c:v>
                </c:pt>
                <c:pt idx="11">
                  <c:v>2017-2</c:v>
                </c:pt>
                <c:pt idx="12">
                  <c:v>2017-3</c:v>
                </c:pt>
                <c:pt idx="13">
                  <c:v>2017-4</c:v>
                </c:pt>
                <c:pt idx="14">
                  <c:v>2017-5</c:v>
                </c:pt>
                <c:pt idx="15">
                  <c:v>2017-6</c:v>
                </c:pt>
                <c:pt idx="16">
                  <c:v>2017-7</c:v>
                </c:pt>
                <c:pt idx="17">
                  <c:v>2017-8</c:v>
                </c:pt>
              </c:strCache>
            </c:strRef>
          </c:cat>
          <c:val>
            <c:numRef>
              <c:f>Results!$U$122:$U$139</c:f>
              <c:numCache>
                <c:formatCode>[$$-4809]#,##0</c:formatCode>
                <c:ptCount val="18"/>
                <c:pt idx="0">
                  <c:v>0</c:v>
                </c:pt>
                <c:pt idx="1">
                  <c:v>0</c:v>
                </c:pt>
                <c:pt idx="2">
                  <c:v>0</c:v>
                </c:pt>
                <c:pt idx="3">
                  <c:v>0</c:v>
                </c:pt>
                <c:pt idx="4">
                  <c:v>0</c:v>
                </c:pt>
                <c:pt idx="5">
                  <c:v>0</c:v>
                </c:pt>
                <c:pt idx="6">
                  <c:v>0</c:v>
                </c:pt>
                <c:pt idx="7">
                  <c:v>0</c:v>
                </c:pt>
                <c:pt idx="8">
                  <c:v>0</c:v>
                </c:pt>
                <c:pt idx="9">
                  <c:v>0</c:v>
                </c:pt>
                <c:pt idx="10">
                  <c:v>0</c:v>
                </c:pt>
                <c:pt idx="11">
                  <c:v>0</c:v>
                </c:pt>
                <c:pt idx="12">
                  <c:v>0</c:v>
                </c:pt>
                <c:pt idx="13">
                  <c:v>6717.0000000000009</c:v>
                </c:pt>
                <c:pt idx="14">
                  <c:v>6851.9999999999982</c:v>
                </c:pt>
                <c:pt idx="15">
                  <c:v>6987.9999999999964</c:v>
                </c:pt>
                <c:pt idx="16">
                  <c:v>17896.733333333337</c:v>
                </c:pt>
                <c:pt idx="17">
                  <c:v>7393.0000000000036</c:v>
                </c:pt>
              </c:numCache>
            </c:numRef>
          </c:val>
          <c:extLst>
            <c:ext xmlns:c16="http://schemas.microsoft.com/office/drawing/2014/chart" uri="{C3380CC4-5D6E-409C-BE32-E72D297353CC}">
              <c16:uniqueId val="{00000007-2C6A-422D-B1CC-A32B9804B37B}"/>
            </c:ext>
          </c:extLst>
        </c:ser>
        <c:dLbls>
          <c:showLegendKey val="0"/>
          <c:showVal val="0"/>
          <c:showCatName val="0"/>
          <c:showSerName val="0"/>
          <c:showPercent val="0"/>
          <c:showBubbleSize val="0"/>
        </c:dLbls>
        <c:gapWidth val="150"/>
        <c:overlap val="100"/>
        <c:axId val="779317368"/>
        <c:axId val="779315072"/>
      </c:barChart>
      <c:catAx>
        <c:axId val="779317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315072"/>
        <c:crosses val="autoZero"/>
        <c:auto val="1"/>
        <c:lblAlgn val="ctr"/>
        <c:lblOffset val="100"/>
        <c:noMultiLvlLbl val="0"/>
      </c:catAx>
      <c:valAx>
        <c:axId val="7793150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3173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Average Income Per Sale - Last Financial Year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Results!$I$103:$I$104</c:f>
              <c:strCache>
                <c:ptCount val="2"/>
                <c:pt idx="0">
                  <c:v>Last Financial Year</c:v>
                </c:pt>
                <c:pt idx="1">
                  <c:v>Team A</c:v>
                </c:pt>
              </c:strCache>
            </c:strRef>
          </c:tx>
          <c:spPr>
            <a:solidFill>
              <a:schemeClr val="accent6"/>
            </a:solidFill>
            <a:ln>
              <a:noFill/>
            </a:ln>
            <a:effectLst/>
          </c:spPr>
          <c:invertIfNegative val="0"/>
          <c:cat>
            <c:strRef>
              <c:f>Results!$H$105:$H$114</c:f>
              <c:strCache>
                <c:ptCount val="10"/>
                <c:pt idx="0">
                  <c:v>Dec</c:v>
                </c:pt>
                <c:pt idx="1">
                  <c:v>Jan</c:v>
                </c:pt>
                <c:pt idx="2">
                  <c:v>Feb</c:v>
                </c:pt>
                <c:pt idx="3">
                  <c:v>Mar</c:v>
                </c:pt>
                <c:pt idx="4">
                  <c:v>Apr</c:v>
                </c:pt>
                <c:pt idx="5">
                  <c:v>May</c:v>
                </c:pt>
                <c:pt idx="6">
                  <c:v>Jun</c:v>
                </c:pt>
                <c:pt idx="7">
                  <c:v>Jul</c:v>
                </c:pt>
                <c:pt idx="8">
                  <c:v>Aug</c:v>
                </c:pt>
                <c:pt idx="9">
                  <c:v>Overall</c:v>
                </c:pt>
              </c:strCache>
            </c:strRef>
          </c:cat>
          <c:val>
            <c:numRef>
              <c:f>Results!$I$105:$I$114</c:f>
              <c:numCache>
                <c:formatCode>[$$-4809]#,##0</c:formatCode>
                <c:ptCount val="10"/>
                <c:pt idx="0">
                  <c:v>419.46443514644551</c:v>
                </c:pt>
                <c:pt idx="1">
                  <c:v>417.58577405857608</c:v>
                </c:pt>
                <c:pt idx="2">
                  <c:v>354.00000000000239</c:v>
                </c:pt>
                <c:pt idx="3">
                  <c:v>345.94238683127867</c:v>
                </c:pt>
                <c:pt idx="4">
                  <c:v>332.15416666666846</c:v>
                </c:pt>
                <c:pt idx="5">
                  <c:v>372.95515695067178</c:v>
                </c:pt>
                <c:pt idx="6">
                  <c:v>365.30630630630628</c:v>
                </c:pt>
                <c:pt idx="7">
                  <c:v>312.40000000000083</c:v>
                </c:pt>
                <c:pt idx="8">
                  <c:v>378.86363636363569</c:v>
                </c:pt>
                <c:pt idx="9">
                  <c:v>364.48235294117728</c:v>
                </c:pt>
              </c:numCache>
            </c:numRef>
          </c:val>
          <c:extLst>
            <c:ext xmlns:c16="http://schemas.microsoft.com/office/drawing/2014/chart" uri="{C3380CC4-5D6E-409C-BE32-E72D297353CC}">
              <c16:uniqueId val="{00000000-AD16-4794-906B-428743F5378D}"/>
            </c:ext>
          </c:extLst>
        </c:ser>
        <c:ser>
          <c:idx val="1"/>
          <c:order val="1"/>
          <c:tx>
            <c:strRef>
              <c:f>Results!$J$103:$J$104</c:f>
              <c:strCache>
                <c:ptCount val="2"/>
                <c:pt idx="0">
                  <c:v>Last Financial Year</c:v>
                </c:pt>
                <c:pt idx="1">
                  <c:v>Team B</c:v>
                </c:pt>
              </c:strCache>
            </c:strRef>
          </c:tx>
          <c:spPr>
            <a:solidFill>
              <a:schemeClr val="accent5"/>
            </a:solidFill>
            <a:ln>
              <a:noFill/>
            </a:ln>
            <a:effectLst/>
          </c:spPr>
          <c:invertIfNegative val="0"/>
          <c:cat>
            <c:strRef>
              <c:f>Results!$H$105:$H$114</c:f>
              <c:strCache>
                <c:ptCount val="10"/>
                <c:pt idx="0">
                  <c:v>Dec</c:v>
                </c:pt>
                <c:pt idx="1">
                  <c:v>Jan</c:v>
                </c:pt>
                <c:pt idx="2">
                  <c:v>Feb</c:v>
                </c:pt>
                <c:pt idx="3">
                  <c:v>Mar</c:v>
                </c:pt>
                <c:pt idx="4">
                  <c:v>Apr</c:v>
                </c:pt>
                <c:pt idx="5">
                  <c:v>May</c:v>
                </c:pt>
                <c:pt idx="6">
                  <c:v>Jun</c:v>
                </c:pt>
                <c:pt idx="7">
                  <c:v>Jul</c:v>
                </c:pt>
                <c:pt idx="8">
                  <c:v>Aug</c:v>
                </c:pt>
                <c:pt idx="9">
                  <c:v>Overall</c:v>
                </c:pt>
              </c:strCache>
            </c:strRef>
          </c:cat>
          <c:val>
            <c:numRef>
              <c:f>Results!$J$105:$J$114</c:f>
              <c:numCache>
                <c:formatCode>[$$-4809]#,##0</c:formatCode>
                <c:ptCount val="10"/>
                <c:pt idx="0">
                  <c:v>3000</c:v>
                </c:pt>
                <c:pt idx="1">
                  <c:v>3500</c:v>
                </c:pt>
                <c:pt idx="2">
                  <c:v>9754.8333333333339</c:v>
                </c:pt>
                <c:pt idx="3">
                  <c:v>8659.5714285714294</c:v>
                </c:pt>
                <c:pt idx="4">
                  <c:v>8123.4999999999991</c:v>
                </c:pt>
                <c:pt idx="5">
                  <c:v>3461.0416666666683</c:v>
                </c:pt>
                <c:pt idx="6">
                  <c:v>3542.125</c:v>
                </c:pt>
                <c:pt idx="7">
                  <c:v>3599.5588235294113</c:v>
                </c:pt>
                <c:pt idx="8">
                  <c:v>3533.2222222222185</c:v>
                </c:pt>
                <c:pt idx="9">
                  <c:v>4367.363636363636</c:v>
                </c:pt>
              </c:numCache>
            </c:numRef>
          </c:val>
          <c:extLst>
            <c:ext xmlns:c16="http://schemas.microsoft.com/office/drawing/2014/chart" uri="{C3380CC4-5D6E-409C-BE32-E72D297353CC}">
              <c16:uniqueId val="{00000001-AD16-4794-906B-428743F5378D}"/>
            </c:ext>
          </c:extLst>
        </c:ser>
        <c:dLbls>
          <c:showLegendKey val="0"/>
          <c:showVal val="0"/>
          <c:showCatName val="0"/>
          <c:showSerName val="0"/>
          <c:showPercent val="0"/>
          <c:showBubbleSize val="0"/>
        </c:dLbls>
        <c:gapWidth val="219"/>
        <c:overlap val="-27"/>
        <c:axId val="766654352"/>
        <c:axId val="766655336"/>
      </c:barChart>
      <c:catAx>
        <c:axId val="766654352"/>
        <c:scaling>
          <c:orientation val="minMax"/>
        </c:scaling>
        <c:delete val="1"/>
        <c:axPos val="b"/>
        <c:numFmt formatCode="General" sourceLinked="1"/>
        <c:majorTickMark val="none"/>
        <c:minorTickMark val="none"/>
        <c:tickLblPos val="nextTo"/>
        <c:crossAx val="766655336"/>
        <c:crosses val="autoZero"/>
        <c:auto val="1"/>
        <c:lblAlgn val="ctr"/>
        <c:lblOffset val="100"/>
        <c:noMultiLvlLbl val="0"/>
      </c:catAx>
      <c:valAx>
        <c:axId val="766655336"/>
        <c:scaling>
          <c:orientation val="minMax"/>
          <c:max val="10000"/>
        </c:scaling>
        <c:delete val="1"/>
        <c:axPos val="l"/>
        <c:majorGridlines>
          <c:spPr>
            <a:ln w="9525" cap="flat" cmpd="sng" algn="ctr">
              <a:solidFill>
                <a:schemeClr val="tx1">
                  <a:lumMod val="15000"/>
                  <a:lumOff val="85000"/>
                </a:schemeClr>
              </a:solidFill>
              <a:round/>
            </a:ln>
            <a:effectLst/>
          </c:spPr>
        </c:majorGridlines>
        <c:numFmt formatCode="[$$-4809]#,##0" sourceLinked="1"/>
        <c:majorTickMark val="none"/>
        <c:minorTickMark val="none"/>
        <c:tickLblPos val="nextTo"/>
        <c:crossAx val="766654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Average Income Per Sale - Current Financial Year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Results!$K$103:$K$104</c:f>
              <c:strCache>
                <c:ptCount val="2"/>
                <c:pt idx="0">
                  <c:v>Current Financial Year</c:v>
                </c:pt>
                <c:pt idx="1">
                  <c:v>Team A</c:v>
                </c:pt>
              </c:strCache>
            </c:strRef>
          </c:tx>
          <c:spPr>
            <a:solidFill>
              <a:schemeClr val="accent6"/>
            </a:solidFill>
            <a:ln>
              <a:noFill/>
            </a:ln>
            <a:effectLst/>
          </c:spPr>
          <c:invertIfNegative val="0"/>
          <c:cat>
            <c:strRef>
              <c:f>Results!$H$105:$H$114</c:f>
              <c:strCache>
                <c:ptCount val="10"/>
                <c:pt idx="0">
                  <c:v>Dec</c:v>
                </c:pt>
                <c:pt idx="1">
                  <c:v>Jan</c:v>
                </c:pt>
                <c:pt idx="2">
                  <c:v>Feb</c:v>
                </c:pt>
                <c:pt idx="3">
                  <c:v>Mar</c:v>
                </c:pt>
                <c:pt idx="4">
                  <c:v>Apr</c:v>
                </c:pt>
                <c:pt idx="5">
                  <c:v>May</c:v>
                </c:pt>
                <c:pt idx="6">
                  <c:v>Jun</c:v>
                </c:pt>
                <c:pt idx="7">
                  <c:v>Jul</c:v>
                </c:pt>
                <c:pt idx="8">
                  <c:v>Aug</c:v>
                </c:pt>
                <c:pt idx="9">
                  <c:v>Overall</c:v>
                </c:pt>
              </c:strCache>
            </c:strRef>
          </c:cat>
          <c:val>
            <c:numRef>
              <c:f>Results!$K$105:$K$114</c:f>
              <c:numCache>
                <c:formatCode>[$$-4809]#,##0</c:formatCode>
                <c:ptCount val="10"/>
                <c:pt idx="0">
                  <c:v>392.87368421052668</c:v>
                </c:pt>
                <c:pt idx="1">
                  <c:v>876.53571428571399</c:v>
                </c:pt>
                <c:pt idx="2">
                  <c:v>814.72222222222172</c:v>
                </c:pt>
                <c:pt idx="3">
                  <c:v>808.62264150943338</c:v>
                </c:pt>
                <c:pt idx="4">
                  <c:v>2561.4</c:v>
                </c:pt>
                <c:pt idx="5">
                  <c:v>2283.3125</c:v>
                </c:pt>
                <c:pt idx="6">
                  <c:v>2428.1333333333332</c:v>
                </c:pt>
                <c:pt idx="7">
                  <c:v>2702.4675925925926</c:v>
                </c:pt>
                <c:pt idx="8">
                  <c:v>2883.2307692307691</c:v>
                </c:pt>
                <c:pt idx="9">
                  <c:v>1148.5047238372092</c:v>
                </c:pt>
              </c:numCache>
            </c:numRef>
          </c:val>
          <c:extLst>
            <c:ext xmlns:c16="http://schemas.microsoft.com/office/drawing/2014/chart" uri="{C3380CC4-5D6E-409C-BE32-E72D297353CC}">
              <c16:uniqueId val="{00000000-3C01-4778-A657-FF265FE5B5AD}"/>
            </c:ext>
          </c:extLst>
        </c:ser>
        <c:ser>
          <c:idx val="1"/>
          <c:order val="1"/>
          <c:tx>
            <c:strRef>
              <c:f>Results!$L$103:$L$104</c:f>
              <c:strCache>
                <c:ptCount val="2"/>
                <c:pt idx="0">
                  <c:v>Current Financial Year</c:v>
                </c:pt>
                <c:pt idx="1">
                  <c:v>Team B</c:v>
                </c:pt>
              </c:strCache>
            </c:strRef>
          </c:tx>
          <c:spPr>
            <a:solidFill>
              <a:schemeClr val="accent5"/>
            </a:solidFill>
            <a:ln>
              <a:noFill/>
            </a:ln>
            <a:effectLst/>
          </c:spPr>
          <c:invertIfNegative val="0"/>
          <c:cat>
            <c:strRef>
              <c:f>Results!$H$105:$H$114</c:f>
              <c:strCache>
                <c:ptCount val="10"/>
                <c:pt idx="0">
                  <c:v>Dec</c:v>
                </c:pt>
                <c:pt idx="1">
                  <c:v>Jan</c:v>
                </c:pt>
                <c:pt idx="2">
                  <c:v>Feb</c:v>
                </c:pt>
                <c:pt idx="3">
                  <c:v>Mar</c:v>
                </c:pt>
                <c:pt idx="4">
                  <c:v>Apr</c:v>
                </c:pt>
                <c:pt idx="5">
                  <c:v>May</c:v>
                </c:pt>
                <c:pt idx="6">
                  <c:v>Jun</c:v>
                </c:pt>
                <c:pt idx="7">
                  <c:v>Jul</c:v>
                </c:pt>
                <c:pt idx="8">
                  <c:v>Aug</c:v>
                </c:pt>
                <c:pt idx="9">
                  <c:v>Overall</c:v>
                </c:pt>
              </c:strCache>
            </c:strRef>
          </c:cat>
          <c:val>
            <c:numRef>
              <c:f>Results!$L$105:$L$114</c:f>
              <c:numCache>
                <c:formatCode>[$$-4809]#,##0</c:formatCode>
                <c:ptCount val="10"/>
                <c:pt idx="0">
                  <c:v>4108.8181818181829</c:v>
                </c:pt>
                <c:pt idx="1">
                  <c:v>3606.4782608695646</c:v>
                </c:pt>
                <c:pt idx="2">
                  <c:v>3877.9523809523816</c:v>
                </c:pt>
                <c:pt idx="3">
                  <c:v>3699.3043478260884</c:v>
                </c:pt>
                <c:pt idx="4">
                  <c:v>2131.48888888889</c:v>
                </c:pt>
                <c:pt idx="5">
                  <c:v>2138.1276595744671</c:v>
                </c:pt>
                <c:pt idx="6">
                  <c:v>2198.7659574468062</c:v>
                </c:pt>
                <c:pt idx="7">
                  <c:v>1889.3553741496642</c:v>
                </c:pt>
                <c:pt idx="8">
                  <c:v>2252.5306122449001</c:v>
                </c:pt>
                <c:pt idx="9">
                  <c:v>2387.442739854564</c:v>
                </c:pt>
              </c:numCache>
            </c:numRef>
          </c:val>
          <c:extLst>
            <c:ext xmlns:c16="http://schemas.microsoft.com/office/drawing/2014/chart" uri="{C3380CC4-5D6E-409C-BE32-E72D297353CC}">
              <c16:uniqueId val="{00000001-3C01-4778-A657-FF265FE5B5AD}"/>
            </c:ext>
          </c:extLst>
        </c:ser>
        <c:dLbls>
          <c:showLegendKey val="0"/>
          <c:showVal val="0"/>
          <c:showCatName val="0"/>
          <c:showSerName val="0"/>
          <c:showPercent val="0"/>
          <c:showBubbleSize val="0"/>
        </c:dLbls>
        <c:gapWidth val="219"/>
        <c:overlap val="-27"/>
        <c:axId val="766642216"/>
        <c:axId val="766648448"/>
      </c:barChart>
      <c:catAx>
        <c:axId val="766642216"/>
        <c:scaling>
          <c:orientation val="minMax"/>
        </c:scaling>
        <c:delete val="1"/>
        <c:axPos val="b"/>
        <c:numFmt formatCode="General" sourceLinked="1"/>
        <c:majorTickMark val="none"/>
        <c:minorTickMark val="none"/>
        <c:tickLblPos val="nextTo"/>
        <c:crossAx val="766648448"/>
        <c:crosses val="autoZero"/>
        <c:auto val="1"/>
        <c:lblAlgn val="ctr"/>
        <c:lblOffset val="100"/>
        <c:noMultiLvlLbl val="0"/>
      </c:catAx>
      <c:valAx>
        <c:axId val="766648448"/>
        <c:scaling>
          <c:orientation val="minMax"/>
          <c:max val="10000"/>
        </c:scaling>
        <c:delete val="1"/>
        <c:axPos val="l"/>
        <c:majorGridlines>
          <c:spPr>
            <a:ln w="9525" cap="flat" cmpd="sng" algn="ctr">
              <a:solidFill>
                <a:schemeClr val="tx1">
                  <a:lumMod val="15000"/>
                  <a:lumOff val="85000"/>
                </a:schemeClr>
              </a:solidFill>
              <a:round/>
            </a:ln>
            <a:effectLst/>
          </c:spPr>
        </c:majorGridlines>
        <c:numFmt formatCode="[$$-4809]#,##0" sourceLinked="1"/>
        <c:majorTickMark val="none"/>
        <c:minorTickMark val="none"/>
        <c:tickLblPos val="nextTo"/>
        <c:crossAx val="766642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83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Anecdotes: Fun highlights and tidbits from the year — the most used feature, the most liked social post, the most common request or question to support etc. Key learnings or takeaways to consider next year.
</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Anecdotes: Fun highlights and tidbits from the year — the most used feature, the most liked social post, the most common request or question to support etc. Key learnings or takeaways to consider next year.
</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Anecdotes: Fun highlights and tidbits from the year — the most used feature, the most liked social post, the most common request or question to support etc. Key learnings or takeaways to consider next year.
</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Anecdotes: Fun highlights and tidbits from the year — the most used feature, the most liked social post, the most common request or question to support etc. Key learnings or takeaways to consider next year.
</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Anecdotes: Fun highlights and tidbits from the year — the most used feature, the most liked social post, the most common request or question to support etc. Key learnings or takeaways to consider next year.
</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905071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683599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460270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657753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4060331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817568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4286394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083263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156276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636987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480764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662628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F4B60C"/>
                </a:solidFill>
                <a:latin typeface="Calibri"/>
                <a:ea typeface="Calibri"/>
                <a:cs typeface="Calibri"/>
              </a:defRPr>
            </a:lvl1pPr>
          </a:lstStyle>
          <a:p>
            <a:pPr algn="l"/>
            <a:fld id="{F7021451-1387-4CA6-816F-3879F97B5CBC}" type="slidenum">
              <a:rPr lang="en-US" b="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F4B60C"/>
                </a:solidFill>
                <a:latin typeface="Calibri"/>
                <a:ea typeface="Calibri"/>
                <a:cs typeface="Calibri"/>
              </a:defRPr>
            </a:lvl1pPr>
          </a:lstStyle>
          <a:p>
            <a:pPr algn="l"/>
            <a:fld id="{F7021451-1387-4CA6-816F-3879F97B5CBC}" type="slidenum">
              <a:rPr lang="en-US" b="0"/>
              <a:t>‹#›</a:t>
            </a:fld>
            <a:endParaRPr lang="en-US"/>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chart" Target="../charts/chart5.xml"/></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d Simple Gym Sport Intro Outro Youtube Video">
            <a:hlinkClick r:id="" action="ppaction://media"/>
            <a:extLst>
              <a:ext uri="{FF2B5EF4-FFF2-40B4-BE49-F238E27FC236}">
                <a16:creationId xmlns:a16="http://schemas.microsoft.com/office/drawing/2014/main" id="{DCB12C8C-7F44-DB33-4AAC-659407C426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0209408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sp>
        <p:nvSpPr>
          <p:cNvPr id="14" name="Shape 11"/>
          <p:cNvSpPr/>
          <p:nvPr/>
        </p:nvSpPr>
        <p:spPr>
          <a:xfrm rot="20100000">
            <a:off x="7086361" y="-94292"/>
            <a:ext cx="721684" cy="721684"/>
          </a:xfrm>
          <a:prstGeom prst="roundRect">
            <a:avLst>
              <a:gd name="adj" fmla="val -126704"/>
            </a:avLst>
          </a:prstGeom>
          <a:solidFill>
            <a:srgbClr val="FFFFFF">
              <a:alpha val="0"/>
            </a:srgbClr>
          </a:solidFill>
          <a:ln w="42333">
            <a:solidFill>
              <a:srgbClr val="05AACF"/>
            </a:solidFill>
            <a:prstDash val="solid"/>
          </a:ln>
        </p:spPr>
      </p:sp>
      <p:sp>
        <p:nvSpPr>
          <p:cNvPr id="15" name="Shape 12"/>
          <p:cNvSpPr/>
          <p:nvPr/>
        </p:nvSpPr>
        <p:spPr>
          <a:xfrm>
            <a:off x="5245971" y="-469432"/>
            <a:ext cx="721684" cy="721684"/>
          </a:xfrm>
          <a:prstGeom prst="ellipse">
            <a:avLst/>
          </a:prstGeom>
          <a:solidFill>
            <a:srgbClr val="F4B60C"/>
          </a:solidFill>
          <a:ln/>
        </p:spPr>
      </p:sp>
      <p:sp>
        <p:nvSpPr>
          <p:cNvPr id="16" name="Shape 13"/>
          <p:cNvSpPr/>
          <p:nvPr/>
        </p:nvSpPr>
        <p:spPr>
          <a:xfrm rot="2700000">
            <a:off x="-118095" y="4206064"/>
            <a:ext cx="553768" cy="479641"/>
          </a:xfrm>
          <a:prstGeom prst="triangle">
            <a:avLst/>
          </a:prstGeom>
          <a:solidFill>
            <a:srgbClr val="05AACF"/>
          </a:solidFill>
          <a:ln/>
        </p:spPr>
      </p:sp>
      <p:sp>
        <p:nvSpPr>
          <p:cNvPr id="17" name="Shape 14"/>
          <p:cNvSpPr/>
          <p:nvPr/>
        </p:nvSpPr>
        <p:spPr>
          <a:xfrm rot="5400000">
            <a:off x="261387" y="4548695"/>
            <a:ext cx="486050" cy="486050"/>
          </a:xfrm>
          <a:prstGeom prst="diamond">
            <a:avLst/>
          </a:prstGeom>
          <a:solidFill>
            <a:srgbClr val="F4B60C"/>
          </a:solidFill>
          <a:ln/>
        </p:spPr>
      </p:sp>
      <p:sp>
        <p:nvSpPr>
          <p:cNvPr id="24" name="Text 3">
            <a:extLst>
              <a:ext uri="{FF2B5EF4-FFF2-40B4-BE49-F238E27FC236}">
                <a16:creationId xmlns:a16="http://schemas.microsoft.com/office/drawing/2014/main" id="{DE611C20-6038-D30B-26A2-E3C044A1A210}"/>
              </a:ext>
            </a:extLst>
          </p:cNvPr>
          <p:cNvSpPr/>
          <p:nvPr/>
        </p:nvSpPr>
        <p:spPr>
          <a:xfrm>
            <a:off x="158789" y="136145"/>
            <a:ext cx="8810514" cy="721685"/>
          </a:xfrm>
          <a:prstGeom prst="rect">
            <a:avLst/>
          </a:prstGeom>
          <a:noFill/>
          <a:ln/>
        </p:spPr>
        <p:txBody>
          <a:bodyPr wrap="square" lIns="0" tIns="0" rIns="0" bIns="0" rtlCol="0" anchor="t"/>
          <a:lstStyle/>
          <a:p>
            <a:pPr algn="ctr"/>
            <a:r>
              <a:rPr lang="en-US" sz="3200" u="sng" dirty="0"/>
              <a:t>Performance – Average Income Per Sale</a:t>
            </a:r>
          </a:p>
        </p:txBody>
      </p:sp>
      <p:graphicFrame>
        <p:nvGraphicFramePr>
          <p:cNvPr id="3" name="Chart 2">
            <a:extLst>
              <a:ext uri="{FF2B5EF4-FFF2-40B4-BE49-F238E27FC236}">
                <a16:creationId xmlns:a16="http://schemas.microsoft.com/office/drawing/2014/main" id="{FD6907E9-6BE0-19C1-CAC2-AEF5565E9E47}"/>
              </a:ext>
            </a:extLst>
          </p:cNvPr>
          <p:cNvGraphicFramePr>
            <a:graphicFrameLocks/>
          </p:cNvGraphicFramePr>
          <p:nvPr>
            <p:extLst>
              <p:ext uri="{D42A27DB-BD31-4B8C-83A1-F6EECF244321}">
                <p14:modId xmlns:p14="http://schemas.microsoft.com/office/powerpoint/2010/main" val="1054232597"/>
              </p:ext>
            </p:extLst>
          </p:nvPr>
        </p:nvGraphicFramePr>
        <p:xfrm>
          <a:off x="245732" y="746083"/>
          <a:ext cx="4250962" cy="40933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48FAFC65-DD2B-9617-E68B-FD5C8156E7F8}"/>
              </a:ext>
            </a:extLst>
          </p:cNvPr>
          <p:cNvGraphicFramePr>
            <a:graphicFrameLocks/>
          </p:cNvGraphicFramePr>
          <p:nvPr>
            <p:extLst>
              <p:ext uri="{D42A27DB-BD31-4B8C-83A1-F6EECF244321}">
                <p14:modId xmlns:p14="http://schemas.microsoft.com/office/powerpoint/2010/main" val="2500467833"/>
              </p:ext>
            </p:extLst>
          </p:nvPr>
        </p:nvGraphicFramePr>
        <p:xfrm>
          <a:off x="4437069" y="746083"/>
          <a:ext cx="4636994" cy="409330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895172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name="Slide 16">
    <p:bg>
      <p:bgPr>
        <a:solidFill>
          <a:srgbClr val="F4EFEB"/>
        </a:solidFill>
        <a:effectLst/>
      </p:bgPr>
    </p:bg>
    <p:spTree>
      <p:nvGrpSpPr>
        <p:cNvPr id="1" name=""/>
        <p:cNvGrpSpPr/>
        <p:nvPr/>
      </p:nvGrpSpPr>
      <p:grpSpPr>
        <a:xfrm>
          <a:off x="0" y="0"/>
          <a:ext cx="0" cy="0"/>
          <a:chOff x="0" y="0"/>
          <a:chExt cx="0" cy="0"/>
        </a:xfrm>
      </p:grpSpPr>
      <p:sp>
        <p:nvSpPr>
          <p:cNvPr id="3" name="Text 0"/>
          <p:cNvSpPr/>
          <p:nvPr/>
        </p:nvSpPr>
        <p:spPr>
          <a:xfrm>
            <a:off x="199005" y="2234490"/>
            <a:ext cx="497166" cy="497166"/>
          </a:xfrm>
          <a:prstGeom prst="ellipse">
            <a:avLst/>
          </a:prstGeom>
          <a:solidFill>
            <a:srgbClr val="F5016A"/>
          </a:solidFill>
          <a:ln/>
        </p:spPr>
        <p:txBody>
          <a:bodyPr wrap="square" lIns="27620" tIns="58693" rIns="27620" bIns="58693" rtlCol="0" anchor="ctr"/>
          <a:lstStyle/>
          <a:p>
            <a:pPr algn="ctr">
              <a:lnSpc>
                <a:spcPts val="1313"/>
              </a:lnSpc>
            </a:pPr>
            <a:endParaRPr lang="en-US" sz="1050" dirty="0"/>
          </a:p>
        </p:txBody>
      </p:sp>
      <p:sp>
        <p:nvSpPr>
          <p:cNvPr id="4" name="Text 1"/>
          <p:cNvSpPr/>
          <p:nvPr/>
        </p:nvSpPr>
        <p:spPr>
          <a:xfrm>
            <a:off x="6286500" y="-95142"/>
            <a:ext cx="1960098" cy="2838718"/>
          </a:xfrm>
          <a:prstGeom prst="roundRect">
            <a:avLst>
              <a:gd name="adj" fmla="val 5400"/>
            </a:avLst>
          </a:prstGeom>
          <a:solidFill>
            <a:srgbClr val="05AACF"/>
          </a:solidFill>
          <a:ln/>
          <a:effectLst>
            <a:outerShdw blurRad="254000" dist="25400" dir="5400000" algn="bl" rotWithShape="0">
              <a:srgbClr val="000000">
                <a:alpha val="3000"/>
              </a:srgbClr>
            </a:outerShdw>
          </a:effectLst>
        </p:spPr>
        <p:txBody>
          <a:bodyPr wrap="square" lIns="108894" tIns="335126" rIns="108894" bIns="335126" rtlCol="0" anchor="t"/>
          <a:lstStyle/>
          <a:p>
            <a:pPr algn="ctr">
              <a:lnSpc>
                <a:spcPts val="1313"/>
              </a:lnSpc>
            </a:pPr>
            <a:endParaRPr lang="en-US" sz="1050" dirty="0"/>
          </a:p>
        </p:txBody>
      </p:sp>
      <p:sp>
        <p:nvSpPr>
          <p:cNvPr id="5" name="Text 2"/>
          <p:cNvSpPr/>
          <p:nvPr/>
        </p:nvSpPr>
        <p:spPr>
          <a:xfrm>
            <a:off x="5408148" y="3333617"/>
            <a:ext cx="2838450" cy="1962150"/>
          </a:xfrm>
          <a:prstGeom prst="roundRect">
            <a:avLst>
              <a:gd name="adj" fmla="val 7812"/>
            </a:avLst>
          </a:prstGeom>
          <a:solidFill>
            <a:srgbClr val="7E36E2"/>
          </a:solidFill>
          <a:ln/>
        </p:spPr>
        <p:txBody>
          <a:bodyPr wrap="square" lIns="157692" tIns="231643" rIns="157692" bIns="231643" rtlCol="0" anchor="t"/>
          <a:lstStyle/>
          <a:p>
            <a:pPr algn="ctr">
              <a:lnSpc>
                <a:spcPts val="1313"/>
              </a:lnSpc>
            </a:pPr>
            <a:endParaRPr lang="en-US" sz="1050" dirty="0"/>
          </a:p>
        </p:txBody>
      </p:sp>
      <p:sp>
        <p:nvSpPr>
          <p:cNvPr id="6" name="Text 3"/>
          <p:cNvSpPr/>
          <p:nvPr/>
        </p:nvSpPr>
        <p:spPr>
          <a:xfrm>
            <a:off x="476250" y="476250"/>
            <a:ext cx="762074"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Moments </a:t>
            </a:r>
            <a:endParaRPr lang="en-US" sz="1350" dirty="0"/>
          </a:p>
        </p:txBody>
      </p:sp>
      <p:sp>
        <p:nvSpPr>
          <p:cNvPr id="7" name="Text 4"/>
          <p:cNvSpPr/>
          <p:nvPr/>
        </p:nvSpPr>
        <p:spPr>
          <a:xfrm>
            <a:off x="4032518" y="683674"/>
            <a:ext cx="1960098" cy="2934400"/>
          </a:xfrm>
          <a:prstGeom prst="roundRect">
            <a:avLst>
              <a:gd name="adj" fmla="val 5400"/>
            </a:avLst>
          </a:prstGeom>
          <a:solidFill>
            <a:srgbClr val="050631"/>
          </a:solidFill>
          <a:ln/>
          <a:effectLst>
            <a:outerShdw blurRad="254000" dist="25400" dir="5400000" algn="bl" rotWithShape="0">
              <a:srgbClr val="000000">
                <a:alpha val="13000"/>
              </a:srgbClr>
            </a:outerShdw>
          </a:effectLst>
        </p:spPr>
        <p:txBody>
          <a:bodyPr wrap="square" lIns="108894" tIns="346422" rIns="108894" bIns="346422" rtlCol="0" anchor="t"/>
          <a:lstStyle/>
          <a:p>
            <a:pPr algn="ctr">
              <a:lnSpc>
                <a:spcPts val="1313"/>
              </a:lnSpc>
            </a:pPr>
            <a:endParaRPr lang="en-US" sz="1050" dirty="0"/>
          </a:p>
        </p:txBody>
      </p:sp>
      <p:sp>
        <p:nvSpPr>
          <p:cNvPr id="8" name="Text 5"/>
          <p:cNvSpPr/>
          <p:nvPr/>
        </p:nvSpPr>
        <p:spPr>
          <a:xfrm>
            <a:off x="5595345" y="3757496"/>
            <a:ext cx="1666875" cy="487561"/>
          </a:xfrm>
          <a:prstGeom prst="rect">
            <a:avLst/>
          </a:prstGeom>
          <a:noFill/>
          <a:ln/>
        </p:spPr>
        <p:txBody>
          <a:bodyPr wrap="square" lIns="0" tIns="0" rIns="0" bIns="0" rtlCol="0" anchor="t"/>
          <a:lstStyle/>
          <a:p>
            <a:pPr algn="l">
              <a:lnSpc>
                <a:spcPts val="1920"/>
              </a:lnSpc>
            </a:pPr>
            <a:r>
              <a:rPr lang="en-US" sz="2400" b="1" dirty="0">
                <a:solidFill>
                  <a:srgbClr val="F4EFEB"/>
                </a:solidFill>
                <a:latin typeface="Helmet" pitchFamily="34" charset="0"/>
                <a:ea typeface="Helmet" pitchFamily="34" charset="-122"/>
                <a:cs typeface="Helmet" pitchFamily="34" charset="-120"/>
              </a:rPr>
              <a:t>Most liked social post</a:t>
            </a:r>
            <a:endParaRPr lang="en-US" sz="2400" dirty="0"/>
          </a:p>
        </p:txBody>
      </p:sp>
      <p:sp>
        <p:nvSpPr>
          <p:cNvPr id="9" name="Text 6"/>
          <p:cNvSpPr/>
          <p:nvPr/>
        </p:nvSpPr>
        <p:spPr>
          <a:xfrm>
            <a:off x="4191000" y="1754269"/>
            <a:ext cx="1666875" cy="731341"/>
          </a:xfrm>
          <a:prstGeom prst="rect">
            <a:avLst/>
          </a:prstGeom>
          <a:noFill/>
          <a:ln/>
        </p:spPr>
        <p:txBody>
          <a:bodyPr wrap="square" lIns="0" tIns="0" rIns="0" bIns="0" rtlCol="0" anchor="t"/>
          <a:lstStyle/>
          <a:p>
            <a:pPr algn="l">
              <a:lnSpc>
                <a:spcPts val="1920"/>
              </a:lnSpc>
            </a:pPr>
            <a:r>
              <a:rPr lang="en-US" sz="2400" b="1" dirty="0">
                <a:solidFill>
                  <a:srgbClr val="F4EFEB"/>
                </a:solidFill>
                <a:latin typeface="Helmet" pitchFamily="34" charset="0"/>
                <a:ea typeface="Helmet" pitchFamily="34" charset="-122"/>
                <a:cs typeface="Helmet" pitchFamily="34" charset="-120"/>
              </a:rPr>
              <a:t>Most common request</a:t>
            </a:r>
            <a:endParaRPr lang="en-US" sz="2400" dirty="0"/>
          </a:p>
        </p:txBody>
      </p:sp>
      <p:sp>
        <p:nvSpPr>
          <p:cNvPr id="10" name="Text 7"/>
          <p:cNvSpPr/>
          <p:nvPr/>
        </p:nvSpPr>
        <p:spPr>
          <a:xfrm>
            <a:off x="4191000" y="2637809"/>
            <a:ext cx="1666875" cy="666750"/>
          </a:xfrm>
          <a:prstGeom prst="rect">
            <a:avLst/>
          </a:prstGeom>
          <a:noFill/>
          <a:ln/>
        </p:spPr>
        <p:txBody>
          <a:bodyPr wrap="square" lIns="0" tIns="0" rIns="0" bIns="0" rtlCol="0" anchor="t"/>
          <a:lstStyle/>
          <a:p>
            <a:pPr algn="l">
              <a:lnSpc>
                <a:spcPts val="1313"/>
              </a:lnSpc>
            </a:pPr>
            <a:r>
              <a:rPr lang="en-US" sz="1100" b="0" kern="0" spc="12" dirty="0">
                <a:solidFill>
                  <a:srgbClr val="F4EFEB"/>
                </a:solidFill>
                <a:latin typeface="Helmet" pitchFamily="34" charset="0"/>
                <a:ea typeface="Helmet" pitchFamily="34" charset="-122"/>
                <a:cs typeface="Helmet" pitchFamily="34" charset="-120"/>
              </a:rPr>
              <a:t>Adjustable benches</a:t>
            </a:r>
            <a:endParaRPr lang="en-US" sz="1050" dirty="0"/>
          </a:p>
        </p:txBody>
      </p:sp>
      <p:sp>
        <p:nvSpPr>
          <p:cNvPr id="11" name="Text 8"/>
          <p:cNvSpPr/>
          <p:nvPr/>
        </p:nvSpPr>
        <p:spPr>
          <a:xfrm>
            <a:off x="6430827" y="999304"/>
            <a:ext cx="1666875" cy="487561"/>
          </a:xfrm>
          <a:prstGeom prst="rect">
            <a:avLst/>
          </a:prstGeom>
          <a:noFill/>
          <a:ln/>
        </p:spPr>
        <p:txBody>
          <a:bodyPr wrap="square" lIns="0" tIns="0" rIns="0" bIns="0" rtlCol="0" anchor="t"/>
          <a:lstStyle/>
          <a:p>
            <a:pPr algn="l">
              <a:lnSpc>
                <a:spcPts val="1920"/>
              </a:lnSpc>
            </a:pPr>
            <a:r>
              <a:rPr lang="en-US" sz="2400" b="1" dirty="0">
                <a:solidFill>
                  <a:srgbClr val="F4EFEB"/>
                </a:solidFill>
                <a:latin typeface="Helmet" pitchFamily="34" charset="0"/>
                <a:ea typeface="Helmet" pitchFamily="34" charset="-122"/>
                <a:cs typeface="Helmet" pitchFamily="34" charset="-120"/>
              </a:rPr>
              <a:t>Most sold equipment</a:t>
            </a:r>
            <a:endParaRPr lang="en-US" sz="2400" dirty="0"/>
          </a:p>
        </p:txBody>
      </p:sp>
      <p:sp>
        <p:nvSpPr>
          <p:cNvPr id="12" name="Text 9"/>
          <p:cNvSpPr/>
          <p:nvPr/>
        </p:nvSpPr>
        <p:spPr>
          <a:xfrm>
            <a:off x="6427523" y="1620906"/>
            <a:ext cx="1666875" cy="666750"/>
          </a:xfrm>
          <a:prstGeom prst="rect">
            <a:avLst/>
          </a:prstGeom>
          <a:noFill/>
          <a:ln/>
        </p:spPr>
        <p:txBody>
          <a:bodyPr wrap="square" lIns="0" tIns="0" rIns="0" bIns="0" rtlCol="0" anchor="t"/>
          <a:lstStyle/>
          <a:p>
            <a:pPr algn="l">
              <a:lnSpc>
                <a:spcPts val="1313"/>
              </a:lnSpc>
            </a:pPr>
            <a:r>
              <a:rPr lang="en-US" sz="1100" b="0" kern="0" spc="12" dirty="0">
                <a:solidFill>
                  <a:srgbClr val="F4EFEB"/>
                </a:solidFill>
                <a:latin typeface="Helmet" pitchFamily="34" charset="0"/>
                <a:ea typeface="Helmet" pitchFamily="34" charset="-122"/>
                <a:cs typeface="Helmet" pitchFamily="34" charset="-120"/>
              </a:rPr>
              <a:t>Adjustable 20kg dumbbells set with 3ft curl bar</a:t>
            </a:r>
            <a:endParaRPr lang="en-US" sz="1050" dirty="0"/>
          </a:p>
        </p:txBody>
      </p:sp>
      <p:sp>
        <p:nvSpPr>
          <p:cNvPr id="13" name="Text 10"/>
          <p:cNvSpPr/>
          <p:nvPr/>
        </p:nvSpPr>
        <p:spPr>
          <a:xfrm>
            <a:off x="5593968" y="4380607"/>
            <a:ext cx="2453878" cy="500062"/>
          </a:xfrm>
          <a:prstGeom prst="rect">
            <a:avLst/>
          </a:prstGeom>
          <a:noFill/>
          <a:ln/>
        </p:spPr>
        <p:txBody>
          <a:bodyPr wrap="square" lIns="0" tIns="0" rIns="0" bIns="0" rtlCol="0" anchor="t"/>
          <a:lstStyle/>
          <a:p>
            <a:pPr algn="l">
              <a:lnSpc>
                <a:spcPts val="1313"/>
              </a:lnSpc>
            </a:pPr>
            <a:r>
              <a:rPr lang="en-US" sz="1100" kern="0" spc="12" dirty="0">
                <a:solidFill>
                  <a:srgbClr val="F4EFEB"/>
                </a:solidFill>
                <a:latin typeface="Helmet" pitchFamily="34" charset="0"/>
                <a:ea typeface="Helmet" pitchFamily="34" charset="-122"/>
                <a:cs typeface="Helmet" pitchFamily="34" charset="-120"/>
              </a:rPr>
              <a:t>Video showing different workouts possible with adjustable dumbbell set</a:t>
            </a:r>
            <a:endParaRPr lang="en-US" sz="1050" dirty="0"/>
          </a:p>
        </p:txBody>
      </p:sp>
      <p:sp>
        <p:nvSpPr>
          <p:cNvPr id="14" name="Text 11"/>
          <p:cNvSpPr/>
          <p:nvPr/>
        </p:nvSpPr>
        <p:spPr>
          <a:xfrm>
            <a:off x="476575" y="2539622"/>
            <a:ext cx="3333750" cy="1671004"/>
          </a:xfrm>
          <a:prstGeom prst="roundRect">
            <a:avLst>
              <a:gd name="adj" fmla="val 11400"/>
            </a:avLst>
          </a:prstGeom>
          <a:solidFill>
            <a:srgbClr val="F4B60C"/>
          </a:solidFill>
          <a:ln/>
        </p:spPr>
        <p:txBody>
          <a:bodyPr wrap="square" lIns="185208" tIns="197271" rIns="185208" bIns="197271" rtlCol="0" anchor="t"/>
          <a:lstStyle/>
          <a:p>
            <a:pPr algn="ctr">
              <a:lnSpc>
                <a:spcPts val="1313"/>
              </a:lnSpc>
            </a:pPr>
            <a:endParaRPr lang="en-US" sz="1050" dirty="0"/>
          </a:p>
        </p:txBody>
      </p:sp>
      <p:sp>
        <p:nvSpPr>
          <p:cNvPr id="15" name="Text 12"/>
          <p:cNvSpPr/>
          <p:nvPr/>
        </p:nvSpPr>
        <p:spPr>
          <a:xfrm>
            <a:off x="1601906" y="2817130"/>
            <a:ext cx="2024062" cy="487561"/>
          </a:xfrm>
          <a:prstGeom prst="rect">
            <a:avLst/>
          </a:prstGeom>
          <a:noFill/>
          <a:ln/>
        </p:spPr>
        <p:txBody>
          <a:bodyPr wrap="square" lIns="0" tIns="0" rIns="0" bIns="0" rtlCol="0" anchor="t"/>
          <a:lstStyle/>
          <a:p>
            <a:pPr algn="l">
              <a:lnSpc>
                <a:spcPts val="1920"/>
              </a:lnSpc>
            </a:pPr>
            <a:r>
              <a:rPr lang="en-US" sz="2400" b="1" dirty="0">
                <a:solidFill>
                  <a:srgbClr val="050631"/>
                </a:solidFill>
                <a:latin typeface="Helmet" pitchFamily="34" charset="0"/>
                <a:ea typeface="Helmet" pitchFamily="34" charset="-122"/>
                <a:cs typeface="Helmet" pitchFamily="34" charset="-120"/>
              </a:rPr>
              <a:t>Month with most sales</a:t>
            </a:r>
            <a:endParaRPr lang="en-US" sz="2400" dirty="0"/>
          </a:p>
        </p:txBody>
      </p:sp>
      <p:sp>
        <p:nvSpPr>
          <p:cNvPr id="16" name="Text 13"/>
          <p:cNvSpPr/>
          <p:nvPr/>
        </p:nvSpPr>
        <p:spPr>
          <a:xfrm>
            <a:off x="665872" y="3590925"/>
            <a:ext cx="2952750" cy="333375"/>
          </a:xfrm>
          <a:prstGeom prst="rect">
            <a:avLst/>
          </a:prstGeom>
          <a:noFill/>
          <a:ln/>
        </p:spPr>
        <p:txBody>
          <a:bodyPr wrap="square" lIns="0" tIns="0" rIns="0" bIns="0" rtlCol="0" anchor="t"/>
          <a:lstStyle/>
          <a:p>
            <a:pPr algn="l">
              <a:lnSpc>
                <a:spcPts val="1313"/>
              </a:lnSpc>
            </a:pPr>
            <a:r>
              <a:rPr lang="en-US" sz="2000" b="0" kern="0" spc="12" dirty="0">
                <a:solidFill>
                  <a:srgbClr val="545464"/>
                </a:solidFill>
                <a:latin typeface="Helmet" pitchFamily="34" charset="0"/>
                <a:ea typeface="Helmet" pitchFamily="34" charset="-122"/>
                <a:cs typeface="Helmet" pitchFamily="34" charset="-120"/>
              </a:rPr>
              <a:t>FEBRUARY.</a:t>
            </a:r>
            <a:endParaRPr lang="en-US" dirty="0"/>
          </a:p>
        </p:txBody>
      </p:sp>
      <p:sp>
        <p:nvSpPr>
          <p:cNvPr id="17" name="Text 14"/>
          <p:cNvSpPr/>
          <p:nvPr/>
        </p:nvSpPr>
        <p:spPr>
          <a:xfrm>
            <a:off x="796753" y="617495"/>
            <a:ext cx="1571625"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Worth Celebrating</a:t>
            </a:r>
            <a:endParaRPr lang="en-US" sz="1350" dirty="0"/>
          </a:p>
        </p:txBody>
      </p:sp>
      <p:sp>
        <p:nvSpPr>
          <p:cNvPr id="18" name="Shape 15"/>
          <p:cNvSpPr/>
          <p:nvPr/>
        </p:nvSpPr>
        <p:spPr>
          <a:xfrm rot="2700000">
            <a:off x="2697294" y="4847545"/>
            <a:ext cx="553768" cy="479641"/>
          </a:xfrm>
          <a:prstGeom prst="triangle">
            <a:avLst/>
          </a:prstGeom>
          <a:solidFill>
            <a:srgbClr val="05AACF"/>
          </a:solidFill>
          <a:ln/>
        </p:spPr>
      </p:sp>
      <p:sp>
        <p:nvSpPr>
          <p:cNvPr id="19" name="Shape 16"/>
          <p:cNvSpPr/>
          <p:nvPr/>
        </p:nvSpPr>
        <p:spPr>
          <a:xfrm>
            <a:off x="8701994" y="2233080"/>
            <a:ext cx="1211907" cy="1211907"/>
          </a:xfrm>
          <a:prstGeom prst="ellipse">
            <a:avLst/>
          </a:prstGeom>
          <a:solidFill>
            <a:srgbClr val="E5E7F0">
              <a:alpha val="0"/>
            </a:srgbClr>
          </a:solidFill>
          <a:ln w="21167">
            <a:solidFill>
              <a:srgbClr val="F4B60C"/>
            </a:solidFill>
            <a:prstDash val="solid"/>
          </a:ln>
        </p:spPr>
      </p:sp>
      <p:sp>
        <p:nvSpPr>
          <p:cNvPr id="20" name="Text 17"/>
          <p:cNvSpPr/>
          <p:nvPr/>
        </p:nvSpPr>
        <p:spPr>
          <a:xfrm rot="1200000">
            <a:off x="5145483" y="-170298"/>
            <a:ext cx="309447" cy="309447"/>
          </a:xfrm>
          <a:prstGeom prst="diamond">
            <a:avLst/>
          </a:prstGeom>
          <a:solidFill>
            <a:srgbClr val="F15108"/>
          </a:solidFill>
          <a:ln/>
        </p:spPr>
        <p:txBody>
          <a:bodyPr wrap="square" lIns="17192" tIns="36532" rIns="17192" bIns="36532" rtlCol="0" anchor="ctr"/>
          <a:lstStyle/>
          <a:p>
            <a:pPr algn="ctr">
              <a:lnSpc>
                <a:spcPts val="1313"/>
              </a:lnSpc>
            </a:pPr>
            <a:endParaRPr lang="en-US" sz="1050" dirty="0"/>
          </a:p>
        </p:txBody>
      </p:sp>
      <p:pic>
        <p:nvPicPr>
          <p:cNvPr id="22" name="Image 0" descr="https://external-media.api.pitch.com/provider/icons8/bubbles/cash-in-hand.sv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2857" y="2654093"/>
            <a:ext cx="812709" cy="812709"/>
          </a:xfrm>
          <a:prstGeom prst="rect">
            <a:avLst/>
          </a:prstGeom>
        </p:spPr>
      </p:pic>
      <p:pic>
        <p:nvPicPr>
          <p:cNvPr id="23" name="Image 1" descr="https://external-media.api.pitch.com/provider/icons8/bubbles/likee-ap.sv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260365" y="3567893"/>
            <a:ext cx="812709" cy="812709"/>
          </a:xfrm>
          <a:prstGeom prst="rect">
            <a:avLst/>
          </a:prstGeom>
        </p:spPr>
      </p:pic>
      <p:pic>
        <p:nvPicPr>
          <p:cNvPr id="24" name="Image 2" descr="https://external-media.api.pitch.com/provider/icons8/bubbles/ask-question.sv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098119" y="842643"/>
            <a:ext cx="812709" cy="812709"/>
          </a:xfrm>
          <a:prstGeom prst="rect">
            <a:avLst/>
          </a:prstGeom>
        </p:spPr>
      </p:pic>
      <p:pic>
        <p:nvPicPr>
          <p:cNvPr id="25" name="Image 3" descr="https://external-media.api.pitch.com/provider/icons8/bubbles/people-working-together.sv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362987" y="135057"/>
            <a:ext cx="812709" cy="81270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name="Slide 20">
    <p:bg>
      <p:bgPr>
        <a:solidFill>
          <a:srgbClr val="F4EFEB"/>
        </a:solidFill>
        <a:effectLst/>
      </p:bgPr>
    </p:bg>
    <p:spTree>
      <p:nvGrpSpPr>
        <p:cNvPr id="1" name=""/>
        <p:cNvGrpSpPr/>
        <p:nvPr/>
      </p:nvGrpSpPr>
      <p:grpSpPr>
        <a:xfrm>
          <a:off x="0" y="0"/>
          <a:ext cx="0" cy="0"/>
          <a:chOff x="0" y="0"/>
          <a:chExt cx="0" cy="0"/>
        </a:xfrm>
      </p:grpSpPr>
      <p:sp>
        <p:nvSpPr>
          <p:cNvPr id="3" name="Text 0"/>
          <p:cNvSpPr/>
          <p:nvPr/>
        </p:nvSpPr>
        <p:spPr>
          <a:xfrm>
            <a:off x="4529927" y="2285038"/>
            <a:ext cx="4296455" cy="2941747"/>
          </a:xfrm>
          <a:prstGeom prst="roundRect">
            <a:avLst>
              <a:gd name="adj" fmla="val 7448"/>
            </a:avLst>
          </a:prstGeom>
          <a:solidFill>
            <a:srgbClr val="7E36E2"/>
          </a:solidFill>
          <a:ln/>
        </p:spPr>
        <p:txBody>
          <a:bodyPr wrap="square" lIns="238692" tIns="347290" rIns="238692" bIns="347290" rtlCol="0" anchor="t"/>
          <a:lstStyle/>
          <a:p>
            <a:pPr algn="ctr">
              <a:lnSpc>
                <a:spcPts val="1313"/>
              </a:lnSpc>
            </a:pPr>
            <a:endParaRPr lang="en-US" sz="1050" dirty="0"/>
          </a:p>
        </p:txBody>
      </p:sp>
      <p:sp>
        <p:nvSpPr>
          <p:cNvPr id="4" name="Text 1"/>
          <p:cNvSpPr/>
          <p:nvPr/>
        </p:nvSpPr>
        <p:spPr>
          <a:xfrm>
            <a:off x="5094555" y="2627542"/>
            <a:ext cx="1714500" cy="487561"/>
          </a:xfrm>
          <a:prstGeom prst="rect">
            <a:avLst/>
          </a:prstGeom>
          <a:noFill/>
          <a:ln/>
        </p:spPr>
        <p:txBody>
          <a:bodyPr wrap="square" lIns="0" tIns="0" rIns="0" bIns="0" rtlCol="0" anchor="t"/>
          <a:lstStyle/>
          <a:p>
            <a:pPr algn="l">
              <a:lnSpc>
                <a:spcPts val="1920"/>
              </a:lnSpc>
            </a:pPr>
            <a:r>
              <a:rPr lang="en-US" sz="2400" b="1" dirty="0">
                <a:solidFill>
                  <a:srgbClr val="F4EFEB"/>
                </a:solidFill>
                <a:latin typeface="Helmet" pitchFamily="34" charset="0"/>
                <a:ea typeface="Helmet" pitchFamily="34" charset="-122"/>
                <a:cs typeface="Helmet" pitchFamily="34" charset="-120"/>
              </a:rPr>
              <a:t>Most liked social post</a:t>
            </a:r>
            <a:endParaRPr lang="en-US" sz="2400" dirty="0"/>
          </a:p>
        </p:txBody>
      </p:sp>
      <p:sp>
        <p:nvSpPr>
          <p:cNvPr id="6" name="Shape 3"/>
          <p:cNvSpPr/>
          <p:nvPr/>
        </p:nvSpPr>
        <p:spPr>
          <a:xfrm>
            <a:off x="7369579" y="-116003"/>
            <a:ext cx="721684" cy="721684"/>
          </a:xfrm>
          <a:prstGeom prst="ellipse">
            <a:avLst/>
          </a:prstGeom>
          <a:solidFill>
            <a:srgbClr val="F4B60C"/>
          </a:solidFill>
          <a:ln/>
        </p:spPr>
      </p:sp>
      <p:sp>
        <p:nvSpPr>
          <p:cNvPr id="7" name="Shape 4"/>
          <p:cNvSpPr/>
          <p:nvPr/>
        </p:nvSpPr>
        <p:spPr>
          <a:xfrm rot="4500000">
            <a:off x="87360" y="3041063"/>
            <a:ext cx="335693" cy="335693"/>
          </a:xfrm>
          <a:prstGeom prst="diamond">
            <a:avLst/>
          </a:prstGeom>
          <a:solidFill>
            <a:srgbClr val="05AACF"/>
          </a:solidFill>
          <a:ln/>
        </p:spPr>
      </p:sp>
      <p:sp>
        <p:nvSpPr>
          <p:cNvPr id="8" name="Text 5"/>
          <p:cNvSpPr/>
          <p:nvPr/>
        </p:nvSpPr>
        <p:spPr>
          <a:xfrm rot="13200000">
            <a:off x="6888767" y="582927"/>
            <a:ext cx="404671" cy="180808"/>
          </a:xfrm>
          <a:prstGeom prst="roundRect">
            <a:avLst>
              <a:gd name="adj" fmla="val 80000"/>
            </a:avLst>
          </a:prstGeom>
          <a:solidFill>
            <a:srgbClr val="05AACF"/>
          </a:solidFill>
          <a:ln/>
        </p:spPr>
        <p:txBody>
          <a:bodyPr wrap="square" lIns="22482" tIns="21345" rIns="22482" bIns="21345" rtlCol="0" anchor="ctr"/>
          <a:lstStyle/>
          <a:p>
            <a:pPr algn="ctr">
              <a:lnSpc>
                <a:spcPts val="1313"/>
              </a:lnSpc>
            </a:pPr>
            <a:endParaRPr lang="en-US" sz="1050" dirty="0"/>
          </a:p>
        </p:txBody>
      </p:sp>
      <p:sp>
        <p:nvSpPr>
          <p:cNvPr id="9" name="Shape 6"/>
          <p:cNvSpPr/>
          <p:nvPr/>
        </p:nvSpPr>
        <p:spPr>
          <a:xfrm rot="20100000">
            <a:off x="-248396" y="2208602"/>
            <a:ext cx="837563" cy="837563"/>
          </a:xfrm>
          <a:prstGeom prst="roundRect">
            <a:avLst>
              <a:gd name="adj" fmla="val -109174"/>
            </a:avLst>
          </a:prstGeom>
          <a:solidFill>
            <a:srgbClr val="FFFFFF">
              <a:alpha val="0"/>
            </a:srgbClr>
          </a:solidFill>
          <a:ln w="42333">
            <a:solidFill>
              <a:srgbClr val="F5016A"/>
            </a:solidFill>
            <a:prstDash val="solid"/>
          </a:ln>
        </p:spPr>
      </p:sp>
      <p:sp>
        <p:nvSpPr>
          <p:cNvPr id="10" name="Text 7"/>
          <p:cNvSpPr/>
          <p:nvPr/>
        </p:nvSpPr>
        <p:spPr>
          <a:xfrm>
            <a:off x="476250" y="476250"/>
            <a:ext cx="762074"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Moments </a:t>
            </a:r>
            <a:endParaRPr lang="en-US" sz="1350" dirty="0"/>
          </a:p>
        </p:txBody>
      </p:sp>
      <p:sp>
        <p:nvSpPr>
          <p:cNvPr id="11" name="Text 8"/>
          <p:cNvSpPr/>
          <p:nvPr/>
        </p:nvSpPr>
        <p:spPr>
          <a:xfrm>
            <a:off x="796753" y="617495"/>
            <a:ext cx="1571625"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Worth Celebrating</a:t>
            </a:r>
            <a:endParaRPr lang="en-US" sz="1350" dirty="0"/>
          </a:p>
        </p:txBody>
      </p:sp>
      <p:pic>
        <p:nvPicPr>
          <p:cNvPr id="13" name="Image 0" descr="https://external-media.api.pitch.com/provider/icons8/bubbles/likee-ap.sv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278590" y="2465276"/>
            <a:ext cx="812709" cy="812709"/>
          </a:xfrm>
          <a:prstGeom prst="rect">
            <a:avLst/>
          </a:prstGeom>
        </p:spPr>
      </p:pic>
      <p:sp>
        <p:nvSpPr>
          <p:cNvPr id="2" name="Text 10">
            <a:extLst>
              <a:ext uri="{FF2B5EF4-FFF2-40B4-BE49-F238E27FC236}">
                <a16:creationId xmlns:a16="http://schemas.microsoft.com/office/drawing/2014/main" id="{DB7F120C-2C0B-D147-C36F-F6B61B07EFEB}"/>
              </a:ext>
            </a:extLst>
          </p:cNvPr>
          <p:cNvSpPr/>
          <p:nvPr/>
        </p:nvSpPr>
        <p:spPr>
          <a:xfrm>
            <a:off x="5110840" y="3748773"/>
            <a:ext cx="2453878" cy="500062"/>
          </a:xfrm>
          <a:prstGeom prst="rect">
            <a:avLst/>
          </a:prstGeom>
          <a:noFill/>
          <a:ln/>
        </p:spPr>
        <p:txBody>
          <a:bodyPr wrap="square" lIns="0" tIns="0" rIns="0" bIns="0" rtlCol="0" anchor="t"/>
          <a:lstStyle/>
          <a:p>
            <a:pPr algn="l">
              <a:lnSpc>
                <a:spcPts val="1313"/>
              </a:lnSpc>
            </a:pPr>
            <a:r>
              <a:rPr lang="en-US" sz="1100" kern="0" spc="12" dirty="0">
                <a:solidFill>
                  <a:srgbClr val="F4EFEB"/>
                </a:solidFill>
                <a:latin typeface="Helmet" pitchFamily="34" charset="0"/>
                <a:ea typeface="Helmet" pitchFamily="34" charset="-122"/>
                <a:cs typeface="Helmet" pitchFamily="34" charset="-120"/>
              </a:rPr>
              <a:t>Video showing different workouts possible with adjustable dumbbell set</a:t>
            </a:r>
            <a:endParaRPr lang="en-US" sz="1050" dirty="0"/>
          </a:p>
        </p:txBody>
      </p:sp>
      <p:pic>
        <p:nvPicPr>
          <p:cNvPr id="17" name="Bowflex SelectTech 1090 Adjustable Dumbbell- Weights for the Strong! (1)">
            <a:hlinkClick r:id="" action="ppaction://media"/>
            <a:extLst>
              <a:ext uri="{FF2B5EF4-FFF2-40B4-BE49-F238E27FC236}">
                <a16:creationId xmlns:a16="http://schemas.microsoft.com/office/drawing/2014/main" id="{FB597D36-0B88-B977-6310-6740F9C78D7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57287" y="872644"/>
            <a:ext cx="3180300" cy="483621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78"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9">
    <p:bg>
      <p:bgPr>
        <a:solidFill>
          <a:srgbClr val="F4EFEB"/>
        </a:solidFill>
        <a:effectLst/>
      </p:bgPr>
    </p:bg>
    <p:spTree>
      <p:nvGrpSpPr>
        <p:cNvPr id="1" name=""/>
        <p:cNvGrpSpPr/>
        <p:nvPr/>
      </p:nvGrpSpPr>
      <p:grpSpPr>
        <a:xfrm>
          <a:off x="0" y="0"/>
          <a:ext cx="0" cy="0"/>
          <a:chOff x="0" y="0"/>
          <a:chExt cx="0" cy="0"/>
        </a:xfrm>
      </p:grpSpPr>
      <p:sp>
        <p:nvSpPr>
          <p:cNvPr id="3" name="Text 0"/>
          <p:cNvSpPr/>
          <p:nvPr/>
        </p:nvSpPr>
        <p:spPr>
          <a:xfrm>
            <a:off x="1168970" y="1580946"/>
            <a:ext cx="3929999" cy="3087066"/>
          </a:xfrm>
          <a:prstGeom prst="roundRect">
            <a:avLst>
              <a:gd name="adj" fmla="val 5729"/>
            </a:avLst>
          </a:prstGeom>
          <a:solidFill>
            <a:srgbClr val="FFFFFF"/>
          </a:solidFill>
          <a:ln w="5292">
            <a:solidFill>
              <a:srgbClr val="545464"/>
            </a:solidFill>
          </a:ln>
        </p:spPr>
        <p:txBody>
          <a:bodyPr wrap="square" lIns="218333" tIns="364445" rIns="218333" bIns="364445" rtlCol="0" anchor="ctr"/>
          <a:lstStyle/>
          <a:p>
            <a:pPr algn="ctr">
              <a:lnSpc>
                <a:spcPts val="1313"/>
              </a:lnSpc>
            </a:pPr>
            <a:endParaRPr lang="en-US" sz="1050" dirty="0"/>
          </a:p>
        </p:txBody>
      </p:sp>
      <p:pic>
        <p:nvPicPr>
          <p:cNvPr id="4" name="Image 0"/>
          <p:cNvPicPr>
            <a:picLocks noChangeAspect="1"/>
          </p:cNvPicPr>
          <p:nvPr/>
        </p:nvPicPr>
        <p:blipFill>
          <a:blip r:embed="rId3"/>
          <a:srcRect t="11685" b="11685"/>
          <a:stretch/>
        </p:blipFill>
        <p:spPr>
          <a:xfrm>
            <a:off x="1170665" y="1578738"/>
            <a:ext cx="3928304" cy="3088512"/>
          </a:xfrm>
          <a:prstGeom prst="rect">
            <a:avLst/>
          </a:prstGeom>
        </p:spPr>
      </p:pic>
      <p:sp>
        <p:nvSpPr>
          <p:cNvPr id="5" name="Text 1"/>
          <p:cNvSpPr/>
          <p:nvPr/>
        </p:nvSpPr>
        <p:spPr>
          <a:xfrm>
            <a:off x="4936935" y="150649"/>
            <a:ext cx="3557204" cy="3792886"/>
          </a:xfrm>
          <a:prstGeom prst="roundRect">
            <a:avLst>
              <a:gd name="adj" fmla="val 4217"/>
            </a:avLst>
          </a:prstGeom>
          <a:solidFill>
            <a:srgbClr val="05AACF"/>
          </a:solidFill>
          <a:ln/>
          <a:effectLst>
            <a:outerShdw blurRad="254000" dist="25400" dir="5400000" algn="bl" rotWithShape="0">
              <a:srgbClr val="000000">
                <a:alpha val="12000"/>
              </a:srgbClr>
            </a:outerShdw>
          </a:effectLst>
        </p:spPr>
        <p:txBody>
          <a:bodyPr wrap="square" lIns="197622" tIns="447771" rIns="197622" bIns="447771" rtlCol="0" anchor="t"/>
          <a:lstStyle/>
          <a:p>
            <a:pPr algn="ctr">
              <a:lnSpc>
                <a:spcPts val="1313"/>
              </a:lnSpc>
            </a:pPr>
            <a:endParaRPr lang="en-US" sz="1050" dirty="0"/>
          </a:p>
        </p:txBody>
      </p:sp>
      <p:sp>
        <p:nvSpPr>
          <p:cNvPr id="6" name="Text 2"/>
          <p:cNvSpPr/>
          <p:nvPr/>
        </p:nvSpPr>
        <p:spPr>
          <a:xfrm>
            <a:off x="5203370" y="991199"/>
            <a:ext cx="1714500" cy="487561"/>
          </a:xfrm>
          <a:prstGeom prst="rect">
            <a:avLst/>
          </a:prstGeom>
          <a:noFill/>
          <a:ln/>
        </p:spPr>
        <p:txBody>
          <a:bodyPr wrap="square" lIns="0" tIns="0" rIns="0" bIns="0" rtlCol="0" anchor="t"/>
          <a:lstStyle/>
          <a:p>
            <a:pPr algn="l">
              <a:lnSpc>
                <a:spcPts val="1920"/>
              </a:lnSpc>
            </a:pPr>
            <a:r>
              <a:rPr lang="en-US" sz="2400" b="1" dirty="0">
                <a:solidFill>
                  <a:srgbClr val="F4EFEB"/>
                </a:solidFill>
                <a:latin typeface="Helmet" pitchFamily="34" charset="0"/>
                <a:ea typeface="Helmet" pitchFamily="34" charset="-122"/>
                <a:cs typeface="Helmet" pitchFamily="34" charset="-120"/>
              </a:rPr>
              <a:t>Most sold equipment</a:t>
            </a:r>
            <a:endParaRPr lang="en-US" sz="2400" dirty="0"/>
          </a:p>
        </p:txBody>
      </p:sp>
      <p:sp>
        <p:nvSpPr>
          <p:cNvPr id="7" name="Text 3"/>
          <p:cNvSpPr/>
          <p:nvPr/>
        </p:nvSpPr>
        <p:spPr>
          <a:xfrm>
            <a:off x="5348777" y="1790828"/>
            <a:ext cx="2192334" cy="780922"/>
          </a:xfrm>
          <a:prstGeom prst="rect">
            <a:avLst/>
          </a:prstGeom>
          <a:noFill/>
          <a:ln/>
        </p:spPr>
        <p:txBody>
          <a:bodyPr wrap="square" lIns="0" tIns="0" rIns="0" bIns="0" rtlCol="0" anchor="t"/>
          <a:lstStyle/>
          <a:p>
            <a:pPr algn="l">
              <a:lnSpc>
                <a:spcPts val="1313"/>
              </a:lnSpc>
            </a:pPr>
            <a:r>
              <a:rPr lang="en-US" sz="1400" b="0" kern="0" spc="12" dirty="0">
                <a:solidFill>
                  <a:srgbClr val="F4EFEB"/>
                </a:solidFill>
                <a:latin typeface="Helmet" pitchFamily="34" charset="0"/>
                <a:ea typeface="Helmet" pitchFamily="34" charset="-122"/>
                <a:cs typeface="Helmet" pitchFamily="34" charset="-120"/>
              </a:rPr>
              <a:t>Adjustable 20kg dumbbells set with 3ft curl bar</a:t>
            </a:r>
            <a:endParaRPr lang="en-US" sz="1200" dirty="0"/>
          </a:p>
        </p:txBody>
      </p:sp>
      <p:sp>
        <p:nvSpPr>
          <p:cNvPr id="8" name="Shape 4"/>
          <p:cNvSpPr/>
          <p:nvPr/>
        </p:nvSpPr>
        <p:spPr>
          <a:xfrm rot="20700000">
            <a:off x="-116939" y="1318779"/>
            <a:ext cx="386333" cy="259059"/>
          </a:xfrm>
          <a:prstGeom prst="triangle">
            <a:avLst/>
          </a:prstGeom>
          <a:solidFill>
            <a:srgbClr val="7E36E2"/>
          </a:solidFill>
          <a:ln/>
        </p:spPr>
      </p:sp>
      <p:sp>
        <p:nvSpPr>
          <p:cNvPr id="9" name="Shape 5"/>
          <p:cNvSpPr/>
          <p:nvPr/>
        </p:nvSpPr>
        <p:spPr>
          <a:xfrm rot="20400000">
            <a:off x="-507709" y="4439272"/>
            <a:ext cx="1047750" cy="1047750"/>
          </a:xfrm>
          <a:prstGeom prst="diamond">
            <a:avLst/>
          </a:prstGeom>
          <a:solidFill>
            <a:srgbClr val="F15108"/>
          </a:solidFill>
          <a:ln/>
        </p:spPr>
      </p:sp>
      <p:sp>
        <p:nvSpPr>
          <p:cNvPr id="10" name="Shape 6"/>
          <p:cNvSpPr/>
          <p:nvPr/>
        </p:nvSpPr>
        <p:spPr>
          <a:xfrm>
            <a:off x="8174894" y="4151170"/>
            <a:ext cx="1211907" cy="1211907"/>
          </a:xfrm>
          <a:prstGeom prst="ellipse">
            <a:avLst/>
          </a:prstGeom>
          <a:solidFill>
            <a:srgbClr val="E5E7F0">
              <a:alpha val="0"/>
            </a:srgbClr>
          </a:solidFill>
          <a:ln w="21167">
            <a:solidFill>
              <a:srgbClr val="7E36E2"/>
            </a:solidFill>
            <a:prstDash val="solid"/>
          </a:ln>
        </p:spPr>
      </p:sp>
      <p:sp>
        <p:nvSpPr>
          <p:cNvPr id="11" name="Shape 7"/>
          <p:cNvSpPr/>
          <p:nvPr/>
        </p:nvSpPr>
        <p:spPr>
          <a:xfrm rot="1200000">
            <a:off x="8831556" y="3385133"/>
            <a:ext cx="486050" cy="486050"/>
          </a:xfrm>
          <a:prstGeom prst="diamond">
            <a:avLst/>
          </a:prstGeom>
          <a:solidFill>
            <a:srgbClr val="F4B60C"/>
          </a:solidFill>
          <a:ln/>
        </p:spPr>
      </p:sp>
      <p:sp>
        <p:nvSpPr>
          <p:cNvPr id="12" name="Text 8"/>
          <p:cNvSpPr/>
          <p:nvPr/>
        </p:nvSpPr>
        <p:spPr>
          <a:xfrm>
            <a:off x="476250" y="476250"/>
            <a:ext cx="762074"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Moments </a:t>
            </a:r>
            <a:endParaRPr lang="en-US" sz="1350" dirty="0"/>
          </a:p>
        </p:txBody>
      </p:sp>
      <p:sp>
        <p:nvSpPr>
          <p:cNvPr id="13" name="Text 9"/>
          <p:cNvSpPr/>
          <p:nvPr/>
        </p:nvSpPr>
        <p:spPr>
          <a:xfrm>
            <a:off x="796753" y="617495"/>
            <a:ext cx="1571625"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Worth Celebrating</a:t>
            </a:r>
            <a:endParaRPr lang="en-US" sz="1350" dirty="0"/>
          </a:p>
        </p:txBody>
      </p:sp>
      <p:pic>
        <p:nvPicPr>
          <p:cNvPr id="16" name="Image 1" descr="https://external-media.api.pitch.com/provider/icons8/bubbles/people-working-together.sv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03370" y="146761"/>
            <a:ext cx="812709" cy="81270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8">
    <p:bg>
      <p:bgPr>
        <a:solidFill>
          <a:srgbClr val="F4EFEB"/>
        </a:solidFill>
        <a:effectLst/>
      </p:bgPr>
    </p:bg>
    <p:spTree>
      <p:nvGrpSpPr>
        <p:cNvPr id="1" name=""/>
        <p:cNvGrpSpPr/>
        <p:nvPr/>
      </p:nvGrpSpPr>
      <p:grpSpPr>
        <a:xfrm>
          <a:off x="0" y="0"/>
          <a:ext cx="0" cy="0"/>
          <a:chOff x="0" y="0"/>
          <a:chExt cx="0" cy="0"/>
        </a:xfrm>
      </p:grpSpPr>
      <p:sp>
        <p:nvSpPr>
          <p:cNvPr id="3" name="Text 0"/>
          <p:cNvSpPr/>
          <p:nvPr/>
        </p:nvSpPr>
        <p:spPr>
          <a:xfrm>
            <a:off x="1818172" y="911487"/>
            <a:ext cx="2716439" cy="4447080"/>
          </a:xfrm>
          <a:prstGeom prst="roundRect">
            <a:avLst>
              <a:gd name="adj" fmla="val 5523"/>
            </a:avLst>
          </a:prstGeom>
          <a:solidFill>
            <a:srgbClr val="050631"/>
          </a:solidFill>
          <a:ln/>
        </p:spPr>
        <p:txBody>
          <a:bodyPr wrap="square" lIns="150913" tIns="525003" rIns="150913" bIns="525003" rtlCol="0" anchor="t"/>
          <a:lstStyle/>
          <a:p>
            <a:pPr algn="ctr">
              <a:lnSpc>
                <a:spcPts val="1313"/>
              </a:lnSpc>
            </a:pPr>
            <a:endParaRPr lang="en-US" sz="1050" dirty="0"/>
          </a:p>
        </p:txBody>
      </p:sp>
      <p:sp>
        <p:nvSpPr>
          <p:cNvPr id="4" name="Text 1"/>
          <p:cNvSpPr/>
          <p:nvPr/>
        </p:nvSpPr>
        <p:spPr>
          <a:xfrm>
            <a:off x="2000250" y="2018532"/>
            <a:ext cx="2047056" cy="487561"/>
          </a:xfrm>
          <a:prstGeom prst="rect">
            <a:avLst/>
          </a:prstGeom>
          <a:noFill/>
          <a:ln/>
        </p:spPr>
        <p:txBody>
          <a:bodyPr wrap="square" lIns="0" tIns="0" rIns="0" bIns="0" rtlCol="0" anchor="t"/>
          <a:lstStyle/>
          <a:p>
            <a:pPr algn="l">
              <a:lnSpc>
                <a:spcPts val="1920"/>
              </a:lnSpc>
            </a:pPr>
            <a:r>
              <a:rPr lang="en-US" sz="2400" b="1" dirty="0">
                <a:solidFill>
                  <a:srgbClr val="F4EFEB"/>
                </a:solidFill>
                <a:latin typeface="Helmet" pitchFamily="34" charset="0"/>
                <a:ea typeface="Helmet" pitchFamily="34" charset="-122"/>
                <a:cs typeface="Helmet" pitchFamily="34" charset="-120"/>
              </a:rPr>
              <a:t>Most common request</a:t>
            </a:r>
            <a:endParaRPr lang="en-US" sz="2400" dirty="0"/>
          </a:p>
        </p:txBody>
      </p:sp>
      <p:sp>
        <p:nvSpPr>
          <p:cNvPr id="5" name="Text 2"/>
          <p:cNvSpPr/>
          <p:nvPr/>
        </p:nvSpPr>
        <p:spPr>
          <a:xfrm>
            <a:off x="2000250" y="2932728"/>
            <a:ext cx="2045791" cy="500062"/>
          </a:xfrm>
          <a:prstGeom prst="rect">
            <a:avLst/>
          </a:prstGeom>
          <a:noFill/>
          <a:ln/>
        </p:spPr>
        <p:txBody>
          <a:bodyPr wrap="square" lIns="0" tIns="0" rIns="0" bIns="0" rtlCol="0" anchor="t"/>
          <a:lstStyle/>
          <a:p>
            <a:pPr algn="l">
              <a:lnSpc>
                <a:spcPts val="1313"/>
              </a:lnSpc>
            </a:pPr>
            <a:r>
              <a:rPr lang="en-US" b="0" kern="0" spc="12" dirty="0">
                <a:solidFill>
                  <a:srgbClr val="F4EFEB"/>
                </a:solidFill>
                <a:latin typeface="Helmet" pitchFamily="34" charset="0"/>
                <a:ea typeface="Helmet" pitchFamily="34" charset="-122"/>
                <a:cs typeface="Helmet" pitchFamily="34" charset="-120"/>
              </a:rPr>
              <a:t>Adjustable benches.</a:t>
            </a:r>
            <a:endParaRPr lang="en-US" sz="1600" dirty="0"/>
          </a:p>
        </p:txBody>
      </p:sp>
      <p:sp>
        <p:nvSpPr>
          <p:cNvPr id="7" name="Shape 4"/>
          <p:cNvSpPr/>
          <p:nvPr/>
        </p:nvSpPr>
        <p:spPr>
          <a:xfrm rot="20100000">
            <a:off x="8785845" y="3112205"/>
            <a:ext cx="721684" cy="721684"/>
          </a:xfrm>
          <a:prstGeom prst="roundRect">
            <a:avLst>
              <a:gd name="adj" fmla="val -126704"/>
            </a:avLst>
          </a:prstGeom>
          <a:solidFill>
            <a:srgbClr val="FFFFFF">
              <a:alpha val="0"/>
            </a:srgbClr>
          </a:solidFill>
          <a:ln w="21167">
            <a:solidFill>
              <a:srgbClr val="F4B60C"/>
            </a:solidFill>
            <a:prstDash val="solid"/>
          </a:ln>
        </p:spPr>
      </p:sp>
      <p:sp>
        <p:nvSpPr>
          <p:cNvPr id="8" name="Text 5"/>
          <p:cNvSpPr/>
          <p:nvPr/>
        </p:nvSpPr>
        <p:spPr>
          <a:xfrm>
            <a:off x="-342690" y="2352095"/>
            <a:ext cx="1213486" cy="1213486"/>
          </a:xfrm>
          <a:prstGeom prst="ellipse">
            <a:avLst/>
          </a:prstGeom>
          <a:solidFill>
            <a:srgbClr val="F5016A"/>
          </a:solidFill>
          <a:ln/>
        </p:spPr>
        <p:txBody>
          <a:bodyPr wrap="square" lIns="67416" tIns="143259" rIns="67416" bIns="143259" rtlCol="0" anchor="ctr"/>
          <a:lstStyle/>
          <a:p>
            <a:pPr algn="ctr">
              <a:lnSpc>
                <a:spcPts val="1313"/>
              </a:lnSpc>
            </a:pPr>
            <a:endParaRPr lang="en-US" sz="1050" dirty="0"/>
          </a:p>
        </p:txBody>
      </p:sp>
      <p:sp>
        <p:nvSpPr>
          <p:cNvPr id="9" name="Shape 6"/>
          <p:cNvSpPr/>
          <p:nvPr/>
        </p:nvSpPr>
        <p:spPr>
          <a:xfrm rot="5400000">
            <a:off x="6171870" y="-280230"/>
            <a:ext cx="885194" cy="885194"/>
          </a:xfrm>
          <a:prstGeom prst="diamond">
            <a:avLst/>
          </a:prstGeom>
          <a:solidFill>
            <a:srgbClr val="05AACF"/>
          </a:solidFill>
          <a:ln/>
        </p:spPr>
      </p:sp>
      <p:sp>
        <p:nvSpPr>
          <p:cNvPr id="10" name="Text 7"/>
          <p:cNvSpPr/>
          <p:nvPr/>
        </p:nvSpPr>
        <p:spPr>
          <a:xfrm rot="13200000">
            <a:off x="360718" y="3383314"/>
            <a:ext cx="404671" cy="180808"/>
          </a:xfrm>
          <a:prstGeom prst="roundRect">
            <a:avLst>
              <a:gd name="adj" fmla="val 80000"/>
            </a:avLst>
          </a:prstGeom>
          <a:solidFill>
            <a:srgbClr val="F4B60C"/>
          </a:solidFill>
          <a:ln/>
        </p:spPr>
        <p:txBody>
          <a:bodyPr wrap="square" lIns="22482" tIns="21345" rIns="22482" bIns="21345" rtlCol="0" anchor="ctr"/>
          <a:lstStyle/>
          <a:p>
            <a:pPr algn="ctr">
              <a:lnSpc>
                <a:spcPts val="1313"/>
              </a:lnSpc>
            </a:pPr>
            <a:endParaRPr lang="en-US" sz="1050" dirty="0"/>
          </a:p>
        </p:txBody>
      </p:sp>
      <p:sp>
        <p:nvSpPr>
          <p:cNvPr id="11" name="Text 8"/>
          <p:cNvSpPr/>
          <p:nvPr/>
        </p:nvSpPr>
        <p:spPr>
          <a:xfrm>
            <a:off x="476250" y="476250"/>
            <a:ext cx="762074"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Moments </a:t>
            </a:r>
            <a:endParaRPr lang="en-US" sz="1350" dirty="0"/>
          </a:p>
        </p:txBody>
      </p:sp>
      <p:sp>
        <p:nvSpPr>
          <p:cNvPr id="12" name="Text 9"/>
          <p:cNvSpPr/>
          <p:nvPr/>
        </p:nvSpPr>
        <p:spPr>
          <a:xfrm>
            <a:off x="796753" y="617495"/>
            <a:ext cx="1571625"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Worth Celebrating</a:t>
            </a:r>
            <a:endParaRPr lang="en-US" sz="1350" dirty="0"/>
          </a:p>
        </p:txBody>
      </p:sp>
      <p:pic>
        <p:nvPicPr>
          <p:cNvPr id="14" name="Image 0" descr="https://external-media.api.pitch.com/provider/icons8/bubbles/ask-question.sv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915667" y="1038563"/>
            <a:ext cx="812709" cy="812709"/>
          </a:xfrm>
          <a:prstGeom prst="rect">
            <a:avLst/>
          </a:prstGeom>
        </p:spPr>
      </p:pic>
      <p:pic>
        <p:nvPicPr>
          <p:cNvPr id="15" name="Image 1"/>
          <p:cNvPicPr>
            <a:picLocks noChangeAspect="1"/>
          </p:cNvPicPr>
          <p:nvPr/>
        </p:nvPicPr>
        <p:blipFill>
          <a:blip r:embed="rId5"/>
          <a:srcRect t="9826" b="9826"/>
          <a:stretch/>
        </p:blipFill>
        <p:spPr>
          <a:xfrm>
            <a:off x="4401722" y="1580328"/>
            <a:ext cx="3857001" cy="3161412"/>
          </a:xfrm>
          <a:prstGeom prst="rect">
            <a:avLst/>
          </a:prstGeom>
        </p:spPr>
      </p:pic>
      <p:sp>
        <p:nvSpPr>
          <p:cNvPr id="16" name="Text 11"/>
          <p:cNvSpPr/>
          <p:nvPr/>
        </p:nvSpPr>
        <p:spPr>
          <a:xfrm>
            <a:off x="5356986" y="4502625"/>
            <a:ext cx="1946471" cy="457200"/>
          </a:xfrm>
          <a:prstGeom prst="roundRect">
            <a:avLst>
              <a:gd name="adj" fmla="val 80000"/>
            </a:avLst>
          </a:prstGeom>
          <a:solidFill>
            <a:srgbClr val="050631"/>
          </a:solidFill>
          <a:ln w="5292">
            <a:solidFill>
              <a:srgbClr val="F4EFEB"/>
            </a:solidFill>
          </a:ln>
        </p:spPr>
        <p:txBody>
          <a:bodyPr wrap="square" lIns="108137" tIns="53975" rIns="108137" bIns="53975" rtlCol="0" anchor="ctr"/>
          <a:lstStyle/>
          <a:p>
            <a:pPr algn="ctr">
              <a:lnSpc>
                <a:spcPts val="1313"/>
              </a:lnSpc>
            </a:pPr>
            <a:r>
              <a:rPr lang="en-US" sz="1100" kern="0" spc="12" dirty="0">
                <a:solidFill>
                  <a:srgbClr val="F4EFEB"/>
                </a:solidFill>
              </a:rPr>
              <a:t>ADJUSTABLE BENCH</a:t>
            </a:r>
            <a:endParaRPr lang="en-US" sz="10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7">
    <p:bg>
      <p:bgPr>
        <a:solidFill>
          <a:srgbClr val="F4EFEB"/>
        </a:solidFill>
        <a:effectLst/>
      </p:bgPr>
    </p:bg>
    <p:spTree>
      <p:nvGrpSpPr>
        <p:cNvPr id="1" name=""/>
        <p:cNvGrpSpPr/>
        <p:nvPr/>
      </p:nvGrpSpPr>
      <p:grpSpPr>
        <a:xfrm>
          <a:off x="0" y="0"/>
          <a:ext cx="0" cy="0"/>
          <a:chOff x="0" y="0"/>
          <a:chExt cx="0" cy="0"/>
        </a:xfrm>
      </p:grpSpPr>
      <p:sp>
        <p:nvSpPr>
          <p:cNvPr id="3" name="Text 0"/>
          <p:cNvSpPr/>
          <p:nvPr/>
        </p:nvSpPr>
        <p:spPr>
          <a:xfrm>
            <a:off x="704388" y="1737719"/>
            <a:ext cx="6614375" cy="2930293"/>
          </a:xfrm>
          <a:prstGeom prst="roundRect">
            <a:avLst>
              <a:gd name="adj" fmla="val 9101"/>
            </a:avLst>
          </a:prstGeom>
          <a:solidFill>
            <a:srgbClr val="F4B60C"/>
          </a:solidFill>
          <a:ln/>
        </p:spPr>
        <p:txBody>
          <a:bodyPr wrap="square" lIns="367465" tIns="345937" rIns="367465" bIns="345937" rtlCol="0" anchor="t"/>
          <a:lstStyle/>
          <a:p>
            <a:pPr algn="ctr">
              <a:lnSpc>
                <a:spcPts val="1313"/>
              </a:lnSpc>
            </a:pPr>
            <a:endParaRPr lang="en-US" sz="1050" dirty="0"/>
          </a:p>
        </p:txBody>
      </p:sp>
      <p:sp>
        <p:nvSpPr>
          <p:cNvPr id="4" name="Text 1"/>
          <p:cNvSpPr/>
          <p:nvPr/>
        </p:nvSpPr>
        <p:spPr>
          <a:xfrm>
            <a:off x="1904999" y="2009775"/>
            <a:ext cx="2465091" cy="487561"/>
          </a:xfrm>
          <a:prstGeom prst="rect">
            <a:avLst/>
          </a:prstGeom>
          <a:noFill/>
          <a:ln/>
        </p:spPr>
        <p:txBody>
          <a:bodyPr wrap="square" lIns="0" tIns="0" rIns="0" bIns="0" rtlCol="0" anchor="t"/>
          <a:lstStyle/>
          <a:p>
            <a:pPr algn="l">
              <a:lnSpc>
                <a:spcPts val="1920"/>
              </a:lnSpc>
            </a:pPr>
            <a:r>
              <a:rPr lang="en-US" sz="2400" b="1" dirty="0">
                <a:solidFill>
                  <a:srgbClr val="050631"/>
                </a:solidFill>
                <a:latin typeface="Helmet" pitchFamily="34" charset="0"/>
                <a:ea typeface="Helmet" pitchFamily="34" charset="-122"/>
                <a:cs typeface="Helmet" pitchFamily="34" charset="-120"/>
              </a:rPr>
              <a:t>Break up of month with most sales</a:t>
            </a:r>
            <a:endParaRPr lang="en-US" sz="2400" dirty="0"/>
          </a:p>
        </p:txBody>
      </p:sp>
      <p:sp>
        <p:nvSpPr>
          <p:cNvPr id="5" name="Text 2"/>
          <p:cNvSpPr/>
          <p:nvPr/>
        </p:nvSpPr>
        <p:spPr>
          <a:xfrm>
            <a:off x="1131592" y="2833479"/>
            <a:ext cx="1619250" cy="666750"/>
          </a:xfrm>
          <a:prstGeom prst="rect">
            <a:avLst/>
          </a:prstGeom>
          <a:noFill/>
          <a:ln/>
        </p:spPr>
        <p:txBody>
          <a:bodyPr wrap="square" lIns="0" tIns="0" rIns="0" bIns="0" rtlCol="0" anchor="t"/>
          <a:lstStyle/>
          <a:p>
            <a:pPr algn="l">
              <a:lnSpc>
                <a:spcPts val="1313"/>
              </a:lnSpc>
            </a:pPr>
            <a:r>
              <a:rPr lang="en-US" sz="2000" b="0" kern="0" spc="12" dirty="0">
                <a:solidFill>
                  <a:srgbClr val="050631"/>
                </a:solidFill>
                <a:latin typeface="Helmet" pitchFamily="34" charset="0"/>
                <a:ea typeface="Helmet" pitchFamily="34" charset="-122"/>
                <a:cs typeface="Helmet" pitchFamily="34" charset="-120"/>
              </a:rPr>
              <a:t>FEBRUARY</a:t>
            </a:r>
            <a:endParaRPr lang="en-US" dirty="0"/>
          </a:p>
        </p:txBody>
      </p:sp>
      <p:sp>
        <p:nvSpPr>
          <p:cNvPr id="6" name="Text 3"/>
          <p:cNvSpPr/>
          <p:nvPr/>
        </p:nvSpPr>
        <p:spPr>
          <a:xfrm>
            <a:off x="1131592" y="3202865"/>
            <a:ext cx="2641920" cy="1289000"/>
          </a:xfrm>
          <a:prstGeom prst="rect">
            <a:avLst/>
          </a:prstGeom>
          <a:noFill/>
          <a:ln/>
        </p:spPr>
        <p:txBody>
          <a:bodyPr wrap="square" lIns="0" tIns="0" rIns="0" bIns="0" rtlCol="0" anchor="t"/>
          <a:lstStyle/>
          <a:p>
            <a:pPr marL="342900" indent="-342900" algn="l">
              <a:lnSpc>
                <a:spcPts val="1313"/>
              </a:lnSpc>
              <a:buAutoNum type="arabicPeriod"/>
            </a:pPr>
            <a:endParaRPr lang="en-US" sz="1400" b="0" kern="0" spc="12" dirty="0">
              <a:solidFill>
                <a:srgbClr val="050631"/>
              </a:solidFill>
              <a:latin typeface="Helmet" pitchFamily="34" charset="0"/>
              <a:ea typeface="Helmet" pitchFamily="34" charset="-122"/>
              <a:cs typeface="Helmet" pitchFamily="34" charset="-120"/>
            </a:endParaRPr>
          </a:p>
          <a:p>
            <a:pPr algn="l">
              <a:lnSpc>
                <a:spcPts val="1313"/>
              </a:lnSpc>
            </a:pPr>
            <a:r>
              <a:rPr lang="en-US" sz="1400" b="0" kern="0" spc="12" dirty="0">
                <a:solidFill>
                  <a:srgbClr val="050631"/>
                </a:solidFill>
                <a:latin typeface="Helmet" pitchFamily="34" charset="0"/>
                <a:ea typeface="Helmet" pitchFamily="34" charset="-122"/>
                <a:cs typeface="Helmet" pitchFamily="34" charset="-120"/>
              </a:rPr>
              <a:t>Equipment</a:t>
            </a:r>
          </a:p>
          <a:p>
            <a:pPr marL="228600" indent="-228600" algn="l">
              <a:lnSpc>
                <a:spcPts val="1313"/>
              </a:lnSpc>
              <a:buAutoNum type="arabicPeriod"/>
            </a:pPr>
            <a:r>
              <a:rPr lang="en-US" sz="1400" kern="0" spc="12" dirty="0">
                <a:solidFill>
                  <a:srgbClr val="050631"/>
                </a:solidFill>
                <a:latin typeface="Helmet" pitchFamily="34" charset="0"/>
                <a:ea typeface="Helmet" pitchFamily="34" charset="-122"/>
                <a:cs typeface="Helmet" pitchFamily="34" charset="-120"/>
              </a:rPr>
              <a:t>Treadmills</a:t>
            </a:r>
          </a:p>
          <a:p>
            <a:pPr marL="228600" indent="-228600" algn="l">
              <a:lnSpc>
                <a:spcPts val="1313"/>
              </a:lnSpc>
              <a:buAutoNum type="arabicPeriod"/>
            </a:pPr>
            <a:r>
              <a:rPr lang="en-US" sz="1400" kern="0" spc="12" dirty="0">
                <a:solidFill>
                  <a:srgbClr val="050631"/>
                </a:solidFill>
                <a:latin typeface="Helmet" pitchFamily="34" charset="0"/>
                <a:ea typeface="Helmet" pitchFamily="34" charset="-122"/>
                <a:cs typeface="Helmet" pitchFamily="34" charset="-120"/>
              </a:rPr>
              <a:t>Dumbbells</a:t>
            </a:r>
          </a:p>
          <a:p>
            <a:pPr marL="228600" indent="-228600" algn="l">
              <a:lnSpc>
                <a:spcPts val="1313"/>
              </a:lnSpc>
              <a:buAutoNum type="arabicPeriod"/>
            </a:pPr>
            <a:r>
              <a:rPr lang="en-US" sz="1400" kern="0" spc="12" dirty="0">
                <a:solidFill>
                  <a:srgbClr val="050631"/>
                </a:solidFill>
                <a:latin typeface="Helmet" pitchFamily="34" charset="0"/>
                <a:ea typeface="Helmet" pitchFamily="34" charset="-122"/>
                <a:cs typeface="Helmet" pitchFamily="34" charset="-120"/>
              </a:rPr>
              <a:t>Bars</a:t>
            </a:r>
          </a:p>
          <a:p>
            <a:pPr marL="228600" indent="-228600" algn="l">
              <a:lnSpc>
                <a:spcPts val="1313"/>
              </a:lnSpc>
              <a:buAutoNum type="arabicPeriod"/>
            </a:pPr>
            <a:r>
              <a:rPr lang="en-US" sz="1400" kern="0" spc="12" dirty="0">
                <a:solidFill>
                  <a:srgbClr val="050631"/>
                </a:solidFill>
                <a:latin typeface="Helmet" pitchFamily="34" charset="0"/>
                <a:ea typeface="Helmet" pitchFamily="34" charset="-122"/>
                <a:cs typeface="Helmet" pitchFamily="34" charset="-120"/>
              </a:rPr>
              <a:t>Fitness bands</a:t>
            </a:r>
          </a:p>
          <a:p>
            <a:pPr marL="228600" indent="-228600" algn="l">
              <a:lnSpc>
                <a:spcPts val="1313"/>
              </a:lnSpc>
              <a:buAutoNum type="arabicPeriod"/>
            </a:pPr>
            <a:r>
              <a:rPr lang="en-US" sz="1400" kern="0" spc="12" dirty="0">
                <a:solidFill>
                  <a:srgbClr val="050631"/>
                </a:solidFill>
                <a:latin typeface="Helmet" pitchFamily="34" charset="0"/>
                <a:ea typeface="Helmet" pitchFamily="34" charset="-122"/>
                <a:cs typeface="Helmet" pitchFamily="34" charset="-120"/>
              </a:rPr>
              <a:t>Weights</a:t>
            </a:r>
          </a:p>
          <a:p>
            <a:pPr marL="228600" indent="-228600" algn="l">
              <a:lnSpc>
                <a:spcPts val="1313"/>
              </a:lnSpc>
              <a:buAutoNum type="arabicPeriod"/>
            </a:pPr>
            <a:endParaRPr lang="en-US" sz="1200" dirty="0"/>
          </a:p>
        </p:txBody>
      </p:sp>
      <p:sp>
        <p:nvSpPr>
          <p:cNvPr id="7" name="Shape 4"/>
          <p:cNvSpPr/>
          <p:nvPr/>
        </p:nvSpPr>
        <p:spPr>
          <a:xfrm rot="20100000">
            <a:off x="7086361" y="-94292"/>
            <a:ext cx="721684" cy="721684"/>
          </a:xfrm>
          <a:prstGeom prst="roundRect">
            <a:avLst>
              <a:gd name="adj" fmla="val -126704"/>
            </a:avLst>
          </a:prstGeom>
          <a:solidFill>
            <a:srgbClr val="FFFFFF">
              <a:alpha val="0"/>
            </a:srgbClr>
          </a:solidFill>
          <a:ln w="21167">
            <a:solidFill>
              <a:srgbClr val="F15108"/>
            </a:solidFill>
            <a:prstDash val="solid"/>
          </a:ln>
        </p:spPr>
      </p:sp>
      <p:sp>
        <p:nvSpPr>
          <p:cNvPr id="8" name="Shape 5"/>
          <p:cNvSpPr/>
          <p:nvPr/>
        </p:nvSpPr>
        <p:spPr>
          <a:xfrm>
            <a:off x="6521806" y="-298370"/>
            <a:ext cx="721684" cy="721684"/>
          </a:xfrm>
          <a:prstGeom prst="ellipse">
            <a:avLst/>
          </a:prstGeom>
          <a:solidFill>
            <a:srgbClr val="05AACF"/>
          </a:solidFill>
          <a:ln/>
        </p:spPr>
      </p:sp>
      <p:sp>
        <p:nvSpPr>
          <p:cNvPr id="9" name="Shape 6"/>
          <p:cNvSpPr/>
          <p:nvPr/>
        </p:nvSpPr>
        <p:spPr>
          <a:xfrm rot="5400000">
            <a:off x="-156318" y="4765738"/>
            <a:ext cx="486050" cy="486050"/>
          </a:xfrm>
          <a:prstGeom prst="diamond">
            <a:avLst/>
          </a:prstGeom>
          <a:solidFill>
            <a:srgbClr val="05AACF"/>
          </a:solidFill>
          <a:ln/>
        </p:spPr>
      </p:sp>
      <p:sp>
        <p:nvSpPr>
          <p:cNvPr id="10" name="Text 7"/>
          <p:cNvSpPr/>
          <p:nvPr/>
        </p:nvSpPr>
        <p:spPr>
          <a:xfrm>
            <a:off x="476250" y="476250"/>
            <a:ext cx="762074"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Moments </a:t>
            </a:r>
            <a:endParaRPr lang="en-US" sz="1350" dirty="0"/>
          </a:p>
        </p:txBody>
      </p:sp>
      <p:sp>
        <p:nvSpPr>
          <p:cNvPr id="11" name="Text 8"/>
          <p:cNvSpPr/>
          <p:nvPr/>
        </p:nvSpPr>
        <p:spPr>
          <a:xfrm>
            <a:off x="796753" y="617495"/>
            <a:ext cx="1571625"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Worth Celebrating</a:t>
            </a:r>
            <a:endParaRPr lang="en-US" sz="1350" dirty="0"/>
          </a:p>
        </p:txBody>
      </p:sp>
      <p:pic>
        <p:nvPicPr>
          <p:cNvPr id="13" name="Image 0" descr="https://external-media.api.pitch.com/provider/icons8/bubbles/cash-in-hand.sv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5464" y="1847634"/>
            <a:ext cx="812709" cy="812709"/>
          </a:xfrm>
          <a:prstGeom prst="rect">
            <a:avLst/>
          </a:prstGeom>
        </p:spPr>
      </p:pic>
      <p:pic>
        <p:nvPicPr>
          <p:cNvPr id="14" name="Image 1" descr="https://pitch-assets-ccb95893-de3f-4266-973c-20049231b248.s3.eu-west-1.amazonaws.com/73ffc932-1ab1-432c-b72b-e7f8052ccb3e?pitch-bytes=875330&amp;pitch-content-type=image%2Fpng"/>
          <p:cNvPicPr>
            <a:picLocks noChangeAspect="1"/>
          </p:cNvPicPr>
          <p:nvPr/>
        </p:nvPicPr>
        <p:blipFill>
          <a:blip r:embed="rId5"/>
          <a:srcRect l="25954" r="14986"/>
          <a:stretch/>
        </p:blipFill>
        <p:spPr>
          <a:xfrm>
            <a:off x="5392760" y="956491"/>
            <a:ext cx="3069966" cy="346536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0631"/>
        </a:solidFill>
        <a:effectLst/>
      </p:bgPr>
    </p:bg>
    <p:spTree>
      <p:nvGrpSpPr>
        <p:cNvPr id="1" name=""/>
        <p:cNvGrpSpPr/>
        <p:nvPr/>
      </p:nvGrpSpPr>
      <p:grpSpPr>
        <a:xfrm>
          <a:off x="0" y="0"/>
          <a:ext cx="0" cy="0"/>
          <a:chOff x="0" y="0"/>
          <a:chExt cx="0" cy="0"/>
        </a:xfrm>
      </p:grpSpPr>
      <p:sp>
        <p:nvSpPr>
          <p:cNvPr id="3" name="Text 0"/>
          <p:cNvSpPr/>
          <p:nvPr/>
        </p:nvSpPr>
        <p:spPr>
          <a:xfrm rot="1500000">
            <a:off x="6367359" y="3723178"/>
            <a:ext cx="2977467" cy="1330342"/>
          </a:xfrm>
          <a:prstGeom prst="roundRect">
            <a:avLst>
              <a:gd name="adj" fmla="val 80000"/>
            </a:avLst>
          </a:prstGeom>
          <a:solidFill>
            <a:srgbClr val="7E36E2"/>
          </a:solidFill>
          <a:ln/>
        </p:spPr>
        <p:txBody>
          <a:bodyPr wrap="square" lIns="165415" tIns="157054" rIns="165415" bIns="157054" rtlCol="0" anchor="ctr"/>
          <a:lstStyle/>
          <a:p>
            <a:pPr algn="ctr">
              <a:lnSpc>
                <a:spcPts val="1313"/>
              </a:lnSpc>
            </a:pPr>
            <a:endParaRPr lang="en-US" sz="1050" dirty="0"/>
          </a:p>
        </p:txBody>
      </p:sp>
      <p:sp>
        <p:nvSpPr>
          <p:cNvPr id="5" name="Text 2"/>
          <p:cNvSpPr/>
          <p:nvPr/>
        </p:nvSpPr>
        <p:spPr>
          <a:xfrm>
            <a:off x="-508796" y="1297952"/>
            <a:ext cx="4180979" cy="4180979"/>
          </a:xfrm>
          <a:prstGeom prst="ellipse">
            <a:avLst/>
          </a:prstGeom>
          <a:solidFill>
            <a:srgbClr val="05AACF"/>
          </a:solidFill>
          <a:ln/>
        </p:spPr>
        <p:txBody>
          <a:bodyPr wrap="square" lIns="232277" tIns="493588" rIns="232277" bIns="493588" rtlCol="0" anchor="ctr"/>
          <a:lstStyle/>
          <a:p>
            <a:pPr algn="ctr">
              <a:lnSpc>
                <a:spcPts val="1313"/>
              </a:lnSpc>
            </a:pPr>
            <a:endParaRPr lang="en-US" sz="1050" dirty="0"/>
          </a:p>
        </p:txBody>
      </p:sp>
      <p:sp>
        <p:nvSpPr>
          <p:cNvPr id="6" name="Text 3"/>
          <p:cNvSpPr/>
          <p:nvPr/>
        </p:nvSpPr>
        <p:spPr>
          <a:xfrm>
            <a:off x="2463502" y="-1149710"/>
            <a:ext cx="7810052" cy="3242394"/>
          </a:xfrm>
          <a:prstGeom prst="rect">
            <a:avLst/>
          </a:prstGeom>
          <a:noFill/>
          <a:ln/>
        </p:spPr>
        <p:txBody>
          <a:bodyPr wrap="square" lIns="0" tIns="0" rIns="0" bIns="0" rtlCol="0" anchor="t"/>
          <a:lstStyle/>
          <a:p>
            <a:pPr algn="l">
              <a:lnSpc>
                <a:spcPts val="25650"/>
              </a:lnSpc>
            </a:pPr>
            <a:r>
              <a:rPr lang="en-US" sz="4800" b="1" kern="0" spc="-48" dirty="0">
                <a:solidFill>
                  <a:srgbClr val="F4EFEB"/>
                </a:solidFill>
                <a:latin typeface="Helmet" pitchFamily="34" charset="0"/>
                <a:ea typeface="Helmet" pitchFamily="34" charset="-122"/>
                <a:cs typeface="Helmet" pitchFamily="34" charset="-120"/>
              </a:rPr>
              <a:t>NEW Customer Reach-out </a:t>
            </a:r>
          </a:p>
        </p:txBody>
      </p:sp>
      <p:sp>
        <p:nvSpPr>
          <p:cNvPr id="9" name="Text 6"/>
          <p:cNvSpPr/>
          <p:nvPr/>
        </p:nvSpPr>
        <p:spPr>
          <a:xfrm>
            <a:off x="6286500" y="4543425"/>
            <a:ext cx="2381250" cy="128588"/>
          </a:xfrm>
          <a:prstGeom prst="rect">
            <a:avLst/>
          </a:prstGeom>
          <a:noFill/>
          <a:ln/>
        </p:spPr>
        <p:txBody>
          <a:bodyPr wrap="square" lIns="0" tIns="0" rIns="0" bIns="0" rtlCol="0" anchor="t"/>
          <a:lstStyle/>
          <a:p>
            <a:pPr algn="r">
              <a:lnSpc>
                <a:spcPts val="1013"/>
              </a:lnSpc>
            </a:pPr>
            <a:endParaRPr lang="en-US" sz="1350" dirty="0"/>
          </a:p>
        </p:txBody>
      </p:sp>
      <p:sp>
        <p:nvSpPr>
          <p:cNvPr id="12" name="Text 9"/>
          <p:cNvSpPr/>
          <p:nvPr/>
        </p:nvSpPr>
        <p:spPr>
          <a:xfrm>
            <a:off x="4571845" y="4006539"/>
            <a:ext cx="363475" cy="363475"/>
          </a:xfrm>
          <a:prstGeom prst="ellipse">
            <a:avLst/>
          </a:prstGeom>
          <a:solidFill>
            <a:srgbClr val="F15108"/>
          </a:solidFill>
          <a:ln/>
        </p:spPr>
        <p:txBody>
          <a:bodyPr wrap="square" lIns="20193" tIns="42910" rIns="20193" bIns="42910" rtlCol="0" anchor="ctr"/>
          <a:lstStyle/>
          <a:p>
            <a:pPr algn="ctr">
              <a:lnSpc>
                <a:spcPts val="1313"/>
              </a:lnSpc>
            </a:pPr>
            <a:endParaRPr lang="en-US" sz="1050" dirty="0"/>
          </a:p>
        </p:txBody>
      </p:sp>
    </p:spTree>
    <p:extLst>
      <p:ext uri="{BB962C8B-B14F-4D97-AF65-F5344CB8AC3E}">
        <p14:creationId xmlns:p14="http://schemas.microsoft.com/office/powerpoint/2010/main" val="10229823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B60C"/>
        </a:solidFill>
        <a:effectLst/>
      </p:bgPr>
    </p:bg>
    <p:spTree>
      <p:nvGrpSpPr>
        <p:cNvPr id="1" name=""/>
        <p:cNvGrpSpPr/>
        <p:nvPr/>
      </p:nvGrpSpPr>
      <p:grpSpPr>
        <a:xfrm>
          <a:off x="0" y="0"/>
          <a:ext cx="0" cy="0"/>
          <a:chOff x="0" y="0"/>
          <a:chExt cx="0" cy="0"/>
        </a:xfrm>
      </p:grpSpPr>
      <p:sp>
        <p:nvSpPr>
          <p:cNvPr id="3" name="Text 0"/>
          <p:cNvSpPr/>
          <p:nvPr/>
        </p:nvSpPr>
        <p:spPr>
          <a:xfrm rot="1500000">
            <a:off x="6367359" y="3723178"/>
            <a:ext cx="2977467" cy="1330342"/>
          </a:xfrm>
          <a:prstGeom prst="roundRect">
            <a:avLst>
              <a:gd name="adj" fmla="val 80000"/>
            </a:avLst>
          </a:prstGeom>
          <a:solidFill>
            <a:srgbClr val="F4EFEB"/>
          </a:solidFill>
          <a:ln/>
        </p:spPr>
        <p:txBody>
          <a:bodyPr wrap="square" lIns="165415" tIns="157054" rIns="165415" bIns="157054" rtlCol="0" anchor="ctr"/>
          <a:lstStyle/>
          <a:p>
            <a:pPr algn="ctr">
              <a:lnSpc>
                <a:spcPts val="1313"/>
              </a:lnSpc>
            </a:pPr>
            <a:endParaRPr lang="en-US" sz="1050" dirty="0"/>
          </a:p>
        </p:txBody>
      </p:sp>
      <p:sp>
        <p:nvSpPr>
          <p:cNvPr id="4" name="Shape 1"/>
          <p:cNvSpPr/>
          <p:nvPr/>
        </p:nvSpPr>
        <p:spPr>
          <a:xfrm rot="20100000">
            <a:off x="4715200" y="-88991"/>
            <a:ext cx="2785429" cy="2785429"/>
          </a:xfrm>
          <a:prstGeom prst="roundRect">
            <a:avLst>
              <a:gd name="adj" fmla="val -32828"/>
            </a:avLst>
          </a:prstGeom>
          <a:solidFill>
            <a:srgbClr val="FFFFFF">
              <a:alpha val="0"/>
            </a:srgbClr>
          </a:solidFill>
          <a:ln w="42333">
            <a:solidFill>
              <a:srgbClr val="F15108"/>
            </a:solidFill>
            <a:prstDash val="solid"/>
          </a:ln>
        </p:spPr>
      </p:sp>
      <p:sp>
        <p:nvSpPr>
          <p:cNvPr id="5" name="Text 2"/>
          <p:cNvSpPr/>
          <p:nvPr/>
        </p:nvSpPr>
        <p:spPr>
          <a:xfrm>
            <a:off x="-508796" y="1297952"/>
            <a:ext cx="4180979" cy="4180979"/>
          </a:xfrm>
          <a:prstGeom prst="ellipse">
            <a:avLst/>
          </a:prstGeom>
          <a:solidFill>
            <a:srgbClr val="F5016A"/>
          </a:solidFill>
          <a:ln/>
        </p:spPr>
        <p:txBody>
          <a:bodyPr wrap="square" lIns="232277" tIns="493588" rIns="232277" bIns="493588" rtlCol="0" anchor="ctr"/>
          <a:lstStyle/>
          <a:p>
            <a:pPr algn="ctr">
              <a:lnSpc>
                <a:spcPts val="1313"/>
              </a:lnSpc>
            </a:pPr>
            <a:endParaRPr lang="en-US" sz="1050" dirty="0"/>
          </a:p>
        </p:txBody>
      </p:sp>
      <p:sp>
        <p:nvSpPr>
          <p:cNvPr id="6" name="Text 3"/>
          <p:cNvSpPr/>
          <p:nvPr/>
        </p:nvSpPr>
        <p:spPr>
          <a:xfrm>
            <a:off x="258183" y="793815"/>
            <a:ext cx="6239435" cy="2080469"/>
          </a:xfrm>
          <a:prstGeom prst="rect">
            <a:avLst/>
          </a:prstGeom>
          <a:noFill/>
          <a:ln/>
        </p:spPr>
        <p:txBody>
          <a:bodyPr wrap="square" lIns="0" tIns="0" rIns="0" bIns="0" rtlCol="0" anchor="t"/>
          <a:lstStyle/>
          <a:p>
            <a:pPr algn="l">
              <a:lnSpc>
                <a:spcPts val="25650"/>
              </a:lnSpc>
            </a:pPr>
            <a:r>
              <a:rPr lang="en-US" sz="2800" b="1" kern="0" spc="-48" dirty="0">
                <a:solidFill>
                  <a:srgbClr val="050631"/>
                </a:solidFill>
                <a:latin typeface="Helmet" pitchFamily="34" charset="0"/>
                <a:ea typeface="Helmet" pitchFamily="34" charset="-122"/>
              </a:rPr>
              <a:t>Door to door campaign</a:t>
            </a:r>
            <a:endParaRPr lang="en-US" sz="3600" dirty="0"/>
          </a:p>
        </p:txBody>
      </p:sp>
      <p:sp>
        <p:nvSpPr>
          <p:cNvPr id="8" name="Text 5"/>
          <p:cNvSpPr/>
          <p:nvPr/>
        </p:nvSpPr>
        <p:spPr>
          <a:xfrm>
            <a:off x="4146076" y="4512110"/>
            <a:ext cx="2190676" cy="128588"/>
          </a:xfrm>
          <a:prstGeom prst="rect">
            <a:avLst/>
          </a:prstGeom>
          <a:noFill/>
          <a:ln/>
        </p:spPr>
        <p:txBody>
          <a:bodyPr wrap="square" lIns="0" tIns="0" rIns="0" bIns="0" rtlCol="0" anchor="ctr"/>
          <a:lstStyle/>
          <a:p>
            <a:pPr algn="l">
              <a:lnSpc>
                <a:spcPts val="1013"/>
              </a:lnSpc>
            </a:pPr>
            <a:r>
              <a:rPr lang="en-US" sz="2000" b="1" dirty="0">
                <a:solidFill>
                  <a:srgbClr val="050631"/>
                </a:solidFill>
                <a:latin typeface="Helmet" pitchFamily="34" charset="0"/>
                <a:ea typeface="Helmet" pitchFamily="34" charset="-122"/>
                <a:cs typeface="Helmet" pitchFamily="34" charset="-120"/>
              </a:rPr>
              <a:t>New Customers</a:t>
            </a:r>
            <a:endParaRPr lang="en-US" dirty="0"/>
          </a:p>
        </p:txBody>
      </p:sp>
      <p:sp>
        <p:nvSpPr>
          <p:cNvPr id="12" name="Text 9"/>
          <p:cNvSpPr/>
          <p:nvPr/>
        </p:nvSpPr>
        <p:spPr>
          <a:xfrm>
            <a:off x="4571845" y="4006539"/>
            <a:ext cx="363475" cy="363475"/>
          </a:xfrm>
          <a:prstGeom prst="ellipse">
            <a:avLst/>
          </a:prstGeom>
          <a:solidFill>
            <a:srgbClr val="F15108"/>
          </a:solidFill>
          <a:ln/>
        </p:spPr>
        <p:txBody>
          <a:bodyPr wrap="square" lIns="20193" tIns="42910" rIns="20193" bIns="42910" rtlCol="0" anchor="ctr"/>
          <a:lstStyle/>
          <a:p>
            <a:pPr algn="ctr">
              <a:lnSpc>
                <a:spcPts val="1313"/>
              </a:lnSpc>
            </a:pPr>
            <a:endParaRPr lang="en-US" sz="1050" dirty="0"/>
          </a:p>
        </p:txBody>
      </p:sp>
      <p:pic>
        <p:nvPicPr>
          <p:cNvPr id="9" name="Picture 8">
            <a:extLst>
              <a:ext uri="{FF2B5EF4-FFF2-40B4-BE49-F238E27FC236}">
                <a16:creationId xmlns:a16="http://schemas.microsoft.com/office/drawing/2014/main" id="{0EA38D3F-AD16-880F-8A32-B55A1AAC9227}"/>
              </a:ext>
            </a:extLst>
          </p:cNvPr>
          <p:cNvPicPr>
            <a:picLocks noChangeAspect="1"/>
          </p:cNvPicPr>
          <p:nvPr/>
        </p:nvPicPr>
        <p:blipFill>
          <a:blip r:embed="rId3"/>
          <a:stretch>
            <a:fillRect/>
          </a:stretch>
        </p:blipFill>
        <p:spPr>
          <a:xfrm rot="20128930">
            <a:off x="4990084" y="10131"/>
            <a:ext cx="2573587" cy="3330524"/>
          </a:xfrm>
          <a:prstGeom prst="rect">
            <a:avLst/>
          </a:prstGeom>
        </p:spPr>
      </p:pic>
    </p:spTree>
    <p:extLst>
      <p:ext uri="{BB962C8B-B14F-4D97-AF65-F5344CB8AC3E}">
        <p14:creationId xmlns:p14="http://schemas.microsoft.com/office/powerpoint/2010/main" val="3793890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B60C"/>
        </a:solidFill>
        <a:effectLst/>
      </p:bgPr>
    </p:bg>
    <p:spTree>
      <p:nvGrpSpPr>
        <p:cNvPr id="1" name=""/>
        <p:cNvGrpSpPr/>
        <p:nvPr/>
      </p:nvGrpSpPr>
      <p:grpSpPr>
        <a:xfrm>
          <a:off x="0" y="0"/>
          <a:ext cx="0" cy="0"/>
          <a:chOff x="0" y="0"/>
          <a:chExt cx="0" cy="0"/>
        </a:xfrm>
      </p:grpSpPr>
      <p:sp>
        <p:nvSpPr>
          <p:cNvPr id="3" name="Text 0"/>
          <p:cNvSpPr/>
          <p:nvPr/>
        </p:nvSpPr>
        <p:spPr>
          <a:xfrm rot="1500000">
            <a:off x="6367359" y="3723178"/>
            <a:ext cx="2977467" cy="1330342"/>
          </a:xfrm>
          <a:prstGeom prst="roundRect">
            <a:avLst>
              <a:gd name="adj" fmla="val 80000"/>
            </a:avLst>
          </a:prstGeom>
          <a:solidFill>
            <a:srgbClr val="F4EFEB"/>
          </a:solidFill>
          <a:ln/>
        </p:spPr>
        <p:txBody>
          <a:bodyPr wrap="square" lIns="165415" tIns="157054" rIns="165415" bIns="157054" rtlCol="0" anchor="ctr"/>
          <a:lstStyle/>
          <a:p>
            <a:pPr algn="ctr">
              <a:lnSpc>
                <a:spcPts val="1313"/>
              </a:lnSpc>
            </a:pPr>
            <a:endParaRPr lang="en-US" sz="1050" dirty="0"/>
          </a:p>
        </p:txBody>
      </p:sp>
      <p:sp>
        <p:nvSpPr>
          <p:cNvPr id="4" name="Shape 1"/>
          <p:cNvSpPr/>
          <p:nvPr/>
        </p:nvSpPr>
        <p:spPr>
          <a:xfrm rot="20100000">
            <a:off x="4715200" y="-88991"/>
            <a:ext cx="2785429" cy="2785429"/>
          </a:xfrm>
          <a:prstGeom prst="roundRect">
            <a:avLst>
              <a:gd name="adj" fmla="val -32828"/>
            </a:avLst>
          </a:prstGeom>
          <a:solidFill>
            <a:srgbClr val="FFFFFF">
              <a:alpha val="0"/>
            </a:srgbClr>
          </a:solidFill>
          <a:ln w="42333">
            <a:solidFill>
              <a:srgbClr val="F15108"/>
            </a:solidFill>
            <a:prstDash val="solid"/>
          </a:ln>
        </p:spPr>
      </p:sp>
      <p:sp>
        <p:nvSpPr>
          <p:cNvPr id="5" name="Text 2"/>
          <p:cNvSpPr/>
          <p:nvPr/>
        </p:nvSpPr>
        <p:spPr>
          <a:xfrm>
            <a:off x="-508796" y="1297952"/>
            <a:ext cx="4180979" cy="4180979"/>
          </a:xfrm>
          <a:prstGeom prst="ellipse">
            <a:avLst/>
          </a:prstGeom>
          <a:solidFill>
            <a:srgbClr val="F5016A"/>
          </a:solidFill>
          <a:ln/>
        </p:spPr>
        <p:txBody>
          <a:bodyPr wrap="square" lIns="232277" tIns="493588" rIns="232277" bIns="493588" rtlCol="0" anchor="ctr"/>
          <a:lstStyle/>
          <a:p>
            <a:pPr algn="ctr">
              <a:lnSpc>
                <a:spcPts val="1313"/>
              </a:lnSpc>
            </a:pPr>
            <a:endParaRPr lang="en-US" sz="1050" dirty="0"/>
          </a:p>
        </p:txBody>
      </p:sp>
      <p:sp>
        <p:nvSpPr>
          <p:cNvPr id="6" name="Text 3"/>
          <p:cNvSpPr/>
          <p:nvPr/>
        </p:nvSpPr>
        <p:spPr>
          <a:xfrm>
            <a:off x="796065" y="793815"/>
            <a:ext cx="5701553" cy="1895597"/>
          </a:xfrm>
          <a:prstGeom prst="rect">
            <a:avLst/>
          </a:prstGeom>
          <a:noFill/>
          <a:ln/>
        </p:spPr>
        <p:txBody>
          <a:bodyPr wrap="square" lIns="0" tIns="0" rIns="0" bIns="0" rtlCol="0" anchor="t"/>
          <a:lstStyle/>
          <a:p>
            <a:pPr algn="l">
              <a:lnSpc>
                <a:spcPts val="25650"/>
              </a:lnSpc>
            </a:pPr>
            <a:r>
              <a:rPr lang="en-US" sz="2800" b="1" kern="0" spc="-48" dirty="0">
                <a:solidFill>
                  <a:srgbClr val="050631"/>
                </a:solidFill>
                <a:latin typeface="Helmet" pitchFamily="34" charset="0"/>
                <a:ea typeface="Helmet" pitchFamily="34" charset="-122"/>
              </a:rPr>
              <a:t>Fresh catalogue</a:t>
            </a:r>
            <a:endParaRPr lang="en-US" sz="3600" dirty="0"/>
          </a:p>
        </p:txBody>
      </p:sp>
      <p:sp>
        <p:nvSpPr>
          <p:cNvPr id="8" name="Text 5"/>
          <p:cNvSpPr/>
          <p:nvPr/>
        </p:nvSpPr>
        <p:spPr>
          <a:xfrm>
            <a:off x="4146076" y="4512110"/>
            <a:ext cx="2190676" cy="128588"/>
          </a:xfrm>
          <a:prstGeom prst="rect">
            <a:avLst/>
          </a:prstGeom>
          <a:noFill/>
          <a:ln/>
        </p:spPr>
        <p:txBody>
          <a:bodyPr wrap="square" lIns="0" tIns="0" rIns="0" bIns="0" rtlCol="0" anchor="ctr"/>
          <a:lstStyle/>
          <a:p>
            <a:pPr algn="l">
              <a:lnSpc>
                <a:spcPts val="1013"/>
              </a:lnSpc>
            </a:pPr>
            <a:r>
              <a:rPr lang="en-US" sz="2000" b="1" dirty="0">
                <a:solidFill>
                  <a:srgbClr val="050631"/>
                </a:solidFill>
                <a:latin typeface="Helmet" pitchFamily="34" charset="0"/>
                <a:ea typeface="Helmet" pitchFamily="34" charset="-122"/>
                <a:cs typeface="Helmet" pitchFamily="34" charset="-120"/>
              </a:rPr>
              <a:t>New Customers</a:t>
            </a:r>
            <a:endParaRPr lang="en-US" dirty="0"/>
          </a:p>
        </p:txBody>
      </p:sp>
      <p:sp>
        <p:nvSpPr>
          <p:cNvPr id="12" name="Text 9"/>
          <p:cNvSpPr/>
          <p:nvPr/>
        </p:nvSpPr>
        <p:spPr>
          <a:xfrm>
            <a:off x="4571845" y="4006539"/>
            <a:ext cx="363475" cy="363475"/>
          </a:xfrm>
          <a:prstGeom prst="ellipse">
            <a:avLst/>
          </a:prstGeom>
          <a:solidFill>
            <a:srgbClr val="F15108"/>
          </a:solidFill>
          <a:ln/>
        </p:spPr>
        <p:txBody>
          <a:bodyPr wrap="square" lIns="20193" tIns="42910" rIns="20193" bIns="42910" rtlCol="0" anchor="ctr"/>
          <a:lstStyle/>
          <a:p>
            <a:pPr algn="ctr">
              <a:lnSpc>
                <a:spcPts val="1313"/>
              </a:lnSpc>
            </a:pPr>
            <a:endParaRPr lang="en-US" sz="1050" dirty="0"/>
          </a:p>
        </p:txBody>
      </p:sp>
      <p:pic>
        <p:nvPicPr>
          <p:cNvPr id="9" name="Picture 8">
            <a:extLst>
              <a:ext uri="{FF2B5EF4-FFF2-40B4-BE49-F238E27FC236}">
                <a16:creationId xmlns:a16="http://schemas.microsoft.com/office/drawing/2014/main" id="{0EA38D3F-AD16-880F-8A32-B55A1AAC9227}"/>
              </a:ext>
            </a:extLst>
          </p:cNvPr>
          <p:cNvPicPr>
            <a:picLocks noChangeAspect="1"/>
          </p:cNvPicPr>
          <p:nvPr/>
        </p:nvPicPr>
        <p:blipFill>
          <a:blip r:embed="rId3"/>
          <a:srcRect/>
          <a:stretch/>
        </p:blipFill>
        <p:spPr>
          <a:xfrm>
            <a:off x="3417726" y="1"/>
            <a:ext cx="5726274" cy="3701630"/>
          </a:xfrm>
          <a:prstGeom prst="rect">
            <a:avLst/>
          </a:prstGeom>
        </p:spPr>
      </p:pic>
    </p:spTree>
    <p:extLst>
      <p:ext uri="{BB962C8B-B14F-4D97-AF65-F5344CB8AC3E}">
        <p14:creationId xmlns:p14="http://schemas.microsoft.com/office/powerpoint/2010/main" val="22622437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name="Slide 4">
    <p:bg>
      <p:bgPr>
        <a:solidFill>
          <a:srgbClr val="F4EFEB"/>
        </a:solidFill>
        <a:effectLst/>
      </p:bgPr>
    </p:bg>
    <p:spTree>
      <p:nvGrpSpPr>
        <p:cNvPr id="1" name=""/>
        <p:cNvGrpSpPr/>
        <p:nvPr/>
      </p:nvGrpSpPr>
      <p:grpSpPr>
        <a:xfrm>
          <a:off x="0" y="0"/>
          <a:ext cx="0" cy="0"/>
          <a:chOff x="0" y="0"/>
          <a:chExt cx="0" cy="0"/>
        </a:xfrm>
      </p:grpSpPr>
      <p:sp>
        <p:nvSpPr>
          <p:cNvPr id="5" name="Text 1"/>
          <p:cNvSpPr/>
          <p:nvPr/>
        </p:nvSpPr>
        <p:spPr>
          <a:xfrm>
            <a:off x="736023" y="469919"/>
            <a:ext cx="1394114" cy="382079"/>
          </a:xfrm>
          <a:prstGeom prst="rect">
            <a:avLst/>
          </a:prstGeom>
          <a:noFill/>
          <a:ln/>
        </p:spPr>
        <p:txBody>
          <a:bodyPr wrap="square" lIns="0" tIns="0" rIns="0" bIns="0" rtlCol="0" anchor="t"/>
          <a:lstStyle/>
          <a:p>
            <a:pPr algn="l">
              <a:lnSpc>
                <a:spcPts val="1013"/>
              </a:lnSpc>
            </a:pPr>
            <a:r>
              <a:rPr lang="en-US" sz="2000" b="1" dirty="0">
                <a:solidFill>
                  <a:srgbClr val="050631"/>
                </a:solidFill>
                <a:latin typeface="Helmet" pitchFamily="34" charset="0"/>
                <a:ea typeface="Helmet" pitchFamily="34" charset="-122"/>
                <a:cs typeface="Helmet" pitchFamily="34" charset="-120"/>
              </a:rPr>
              <a:t>Changes</a:t>
            </a:r>
            <a:r>
              <a:rPr lang="en-US" sz="1400" b="1" dirty="0">
                <a:solidFill>
                  <a:srgbClr val="050631"/>
                </a:solidFill>
                <a:latin typeface="Helmet" pitchFamily="34" charset="0"/>
                <a:ea typeface="Helmet" pitchFamily="34" charset="-122"/>
                <a:cs typeface="Helmet" pitchFamily="34" charset="-120"/>
              </a:rPr>
              <a:t> </a:t>
            </a:r>
            <a:endParaRPr lang="en-US" sz="1350" dirty="0"/>
          </a:p>
        </p:txBody>
      </p:sp>
      <p:sp>
        <p:nvSpPr>
          <p:cNvPr id="6" name="Text 2"/>
          <p:cNvSpPr/>
          <p:nvPr/>
        </p:nvSpPr>
        <p:spPr>
          <a:xfrm>
            <a:off x="976744" y="717082"/>
            <a:ext cx="1558637" cy="269833"/>
          </a:xfrm>
          <a:prstGeom prst="rect">
            <a:avLst/>
          </a:prstGeom>
          <a:noFill/>
          <a:ln/>
        </p:spPr>
        <p:txBody>
          <a:bodyPr wrap="square" lIns="0" tIns="0" rIns="0" bIns="0" rtlCol="0" anchor="t"/>
          <a:lstStyle/>
          <a:p>
            <a:pPr algn="l">
              <a:lnSpc>
                <a:spcPts val="1013"/>
              </a:lnSpc>
            </a:pPr>
            <a:r>
              <a:rPr lang="en-US" b="1" dirty="0">
                <a:solidFill>
                  <a:srgbClr val="050631"/>
                </a:solidFill>
                <a:latin typeface="Helmet" pitchFamily="34" charset="0"/>
                <a:ea typeface="Helmet" pitchFamily="34" charset="-122"/>
                <a:cs typeface="Helmet" pitchFamily="34" charset="-120"/>
              </a:rPr>
              <a:t>We've Made</a:t>
            </a:r>
            <a:endParaRPr lang="en-US" sz="1600" dirty="0"/>
          </a:p>
        </p:txBody>
      </p:sp>
      <p:sp>
        <p:nvSpPr>
          <p:cNvPr id="7" name="Text 3"/>
          <p:cNvSpPr/>
          <p:nvPr/>
        </p:nvSpPr>
        <p:spPr>
          <a:xfrm>
            <a:off x="5319882" y="4646522"/>
            <a:ext cx="2993975" cy="166688"/>
          </a:xfrm>
          <a:prstGeom prst="rect">
            <a:avLst/>
          </a:prstGeom>
          <a:noFill/>
          <a:ln/>
        </p:spPr>
        <p:txBody>
          <a:bodyPr wrap="square" lIns="0" tIns="0" rIns="0" bIns="0" rtlCol="0" anchor="t"/>
          <a:lstStyle/>
          <a:p>
            <a:pPr algn="l">
              <a:lnSpc>
                <a:spcPts val="1313"/>
              </a:lnSpc>
            </a:pPr>
            <a:r>
              <a:rPr lang="en-US" sz="1100" b="0" kern="0" spc="12" dirty="0">
                <a:solidFill>
                  <a:srgbClr val="7E36E2"/>
                </a:solidFill>
                <a:latin typeface="Helmet" pitchFamily="34" charset="0"/>
                <a:ea typeface="Helmet" pitchFamily="34" charset="-122"/>
                <a:cs typeface="Helmet" pitchFamily="34" charset="-120"/>
              </a:rPr>
              <a:t>It makes every shopping trip an effortless delight.</a:t>
            </a:r>
            <a:endParaRPr lang="en-US" sz="1050" dirty="0"/>
          </a:p>
        </p:txBody>
      </p:sp>
      <p:sp>
        <p:nvSpPr>
          <p:cNvPr id="8" name="Shape 4"/>
          <p:cNvSpPr/>
          <p:nvPr/>
        </p:nvSpPr>
        <p:spPr>
          <a:xfrm>
            <a:off x="5079608" y="4343384"/>
            <a:ext cx="105533" cy="91407"/>
          </a:xfrm>
          <a:prstGeom prst="triangle">
            <a:avLst/>
          </a:prstGeom>
          <a:solidFill>
            <a:srgbClr val="7E36E2"/>
          </a:solidFill>
          <a:ln/>
        </p:spPr>
      </p:sp>
      <p:sp>
        <p:nvSpPr>
          <p:cNvPr id="9" name="Shape 5"/>
          <p:cNvSpPr/>
          <p:nvPr/>
        </p:nvSpPr>
        <p:spPr>
          <a:xfrm rot="10800000">
            <a:off x="5079608" y="4434900"/>
            <a:ext cx="105533" cy="91407"/>
          </a:xfrm>
          <a:prstGeom prst="triangle">
            <a:avLst/>
          </a:prstGeom>
          <a:solidFill>
            <a:srgbClr val="7E36E2"/>
          </a:solidFill>
          <a:ln/>
        </p:spPr>
      </p:sp>
      <p:sp>
        <p:nvSpPr>
          <p:cNvPr id="10" name="Shape 6"/>
          <p:cNvSpPr/>
          <p:nvPr/>
        </p:nvSpPr>
        <p:spPr>
          <a:xfrm rot="5400000">
            <a:off x="5125716" y="4392985"/>
            <a:ext cx="105533" cy="91407"/>
          </a:xfrm>
          <a:prstGeom prst="triangle">
            <a:avLst/>
          </a:prstGeom>
          <a:solidFill>
            <a:srgbClr val="7E36E2"/>
          </a:solidFill>
          <a:ln/>
        </p:spPr>
      </p:sp>
      <p:sp>
        <p:nvSpPr>
          <p:cNvPr id="11" name="Text 7"/>
          <p:cNvSpPr/>
          <p:nvPr/>
        </p:nvSpPr>
        <p:spPr>
          <a:xfrm rot="16200000">
            <a:off x="5034200" y="4392985"/>
            <a:ext cx="105533" cy="91407"/>
          </a:xfrm>
          <a:prstGeom prst="triangle">
            <a:avLst/>
          </a:prstGeom>
          <a:solidFill>
            <a:srgbClr val="7E36E2"/>
          </a:solidFill>
          <a:ln/>
        </p:spPr>
        <p:txBody>
          <a:bodyPr wrap="square" lIns="5863" tIns="10791" rIns="5863" bIns="10791" rtlCol="0" anchor="ctr"/>
          <a:lstStyle/>
          <a:p>
            <a:pPr algn="ctr">
              <a:lnSpc>
                <a:spcPts val="1313"/>
              </a:lnSpc>
            </a:pPr>
            <a:endParaRPr lang="en-US" sz="1050" dirty="0"/>
          </a:p>
        </p:txBody>
      </p:sp>
      <p:sp>
        <p:nvSpPr>
          <p:cNvPr id="12" name="Text 8"/>
          <p:cNvSpPr/>
          <p:nvPr/>
        </p:nvSpPr>
        <p:spPr>
          <a:xfrm>
            <a:off x="5045020" y="1525836"/>
            <a:ext cx="3654475" cy="666750"/>
          </a:xfrm>
          <a:prstGeom prst="rect">
            <a:avLst/>
          </a:prstGeom>
          <a:noFill/>
          <a:ln/>
        </p:spPr>
        <p:txBody>
          <a:bodyPr wrap="square" lIns="0" tIns="0" rIns="0" bIns="0" rtlCol="0" anchor="t"/>
          <a:lstStyle/>
          <a:p>
            <a:pPr algn="l">
              <a:lnSpc>
                <a:spcPts val="2250"/>
              </a:lnSpc>
            </a:pPr>
            <a:r>
              <a:rPr lang="en-US" sz="1800" b="1" dirty="0">
                <a:solidFill>
                  <a:srgbClr val="050631"/>
                </a:solidFill>
                <a:latin typeface="Helmet" pitchFamily="34" charset="0"/>
                <a:ea typeface="Helmet" pitchFamily="34" charset="-122"/>
                <a:cs typeface="Helmet" pitchFamily="34" charset="-120"/>
              </a:rPr>
              <a:t>With Website Sales, we're enhancing retail experience. </a:t>
            </a:r>
            <a:endParaRPr lang="en-US" sz="3750" dirty="0"/>
          </a:p>
        </p:txBody>
      </p:sp>
      <p:sp>
        <p:nvSpPr>
          <p:cNvPr id="14" name="Text 10"/>
          <p:cNvSpPr/>
          <p:nvPr/>
        </p:nvSpPr>
        <p:spPr>
          <a:xfrm>
            <a:off x="5319882" y="4361419"/>
            <a:ext cx="1375842" cy="166688"/>
          </a:xfrm>
          <a:prstGeom prst="rect">
            <a:avLst/>
          </a:prstGeom>
          <a:noFill/>
          <a:ln/>
        </p:spPr>
        <p:txBody>
          <a:bodyPr wrap="square" lIns="0" tIns="0" rIns="0" bIns="0" rtlCol="0" anchor="t"/>
          <a:lstStyle/>
          <a:p>
            <a:pPr algn="l">
              <a:lnSpc>
                <a:spcPts val="1313"/>
              </a:lnSpc>
            </a:pPr>
            <a:r>
              <a:rPr lang="en-US" sz="900" b="1" kern="0" spc="12" dirty="0">
                <a:solidFill>
                  <a:srgbClr val="7E36E2"/>
                </a:solidFill>
                <a:latin typeface="Helmet" pitchFamily="34" charset="0"/>
                <a:ea typeface="Helmet" pitchFamily="34" charset="-122"/>
                <a:cs typeface="Helmet" pitchFamily="34" charset="-120"/>
              </a:rPr>
              <a:t>What's great about that?</a:t>
            </a:r>
            <a:endParaRPr lang="en-US" sz="1050" dirty="0"/>
          </a:p>
        </p:txBody>
      </p:sp>
      <p:sp>
        <p:nvSpPr>
          <p:cNvPr id="15" name="Shape 11"/>
          <p:cNvSpPr/>
          <p:nvPr/>
        </p:nvSpPr>
        <p:spPr>
          <a:xfrm>
            <a:off x="5044863" y="4073666"/>
            <a:ext cx="3634002" cy="0"/>
          </a:xfrm>
          <a:prstGeom prst="line">
            <a:avLst/>
          </a:prstGeom>
          <a:solidFill>
            <a:srgbClr val="050631"/>
          </a:solidFill>
          <a:ln w="5292">
            <a:solidFill>
              <a:srgbClr val="545464"/>
            </a:solidFill>
            <a:prstDash val="solid"/>
            <a:headEnd type="none"/>
            <a:tailEnd type="none"/>
          </a:ln>
        </p:spPr>
      </p:sp>
      <p:sp>
        <p:nvSpPr>
          <p:cNvPr id="16" name="Text 12"/>
          <p:cNvSpPr/>
          <p:nvPr/>
        </p:nvSpPr>
        <p:spPr>
          <a:xfrm>
            <a:off x="5046185" y="2747599"/>
            <a:ext cx="3653284" cy="666750"/>
          </a:xfrm>
          <a:prstGeom prst="rect">
            <a:avLst/>
          </a:prstGeom>
          <a:noFill/>
          <a:ln/>
        </p:spPr>
        <p:txBody>
          <a:bodyPr wrap="square" lIns="0" tIns="0" rIns="0" bIns="0" rtlCol="0" anchor="t"/>
          <a:lstStyle/>
          <a:p>
            <a:pPr marL="190500" indent="-190500" algn="l">
              <a:lnSpc>
                <a:spcPts val="1313"/>
              </a:lnSpc>
              <a:buSzPct val="100000"/>
              <a:buChar char="•"/>
            </a:pPr>
            <a:r>
              <a:rPr lang="en-US" sz="1100" b="0" kern="0" spc="12" dirty="0">
                <a:solidFill>
                  <a:srgbClr val="545464"/>
                </a:solidFill>
                <a:latin typeface="Helmet" pitchFamily="34" charset="0"/>
                <a:ea typeface="Helmet" pitchFamily="34" charset="-122"/>
                <a:cs typeface="Helmet" pitchFamily="34" charset="-120"/>
              </a:rPr>
              <a:t>Personalized recommendations</a:t>
            </a:r>
            <a:endParaRPr lang="en-US" sz="1050" dirty="0"/>
          </a:p>
          <a:p>
            <a:pPr marL="190500" indent="-190500" algn="l">
              <a:lnSpc>
                <a:spcPts val="1313"/>
              </a:lnSpc>
              <a:buSzPct val="100000"/>
              <a:buChar char="•"/>
            </a:pPr>
            <a:r>
              <a:rPr lang="en-US" sz="1100" b="0" kern="0" spc="12" dirty="0">
                <a:solidFill>
                  <a:srgbClr val="545464"/>
                </a:solidFill>
                <a:latin typeface="Helmet" pitchFamily="34" charset="0"/>
                <a:ea typeface="Helmet" pitchFamily="34" charset="-122"/>
                <a:cs typeface="Helmet" pitchFamily="34" charset="-120"/>
              </a:rPr>
              <a:t>Seamless payment process</a:t>
            </a:r>
            <a:endParaRPr lang="en-US" sz="1050" dirty="0"/>
          </a:p>
          <a:p>
            <a:pPr marL="190500" indent="-190500" algn="l">
              <a:lnSpc>
                <a:spcPts val="1313"/>
              </a:lnSpc>
              <a:buSzPct val="100000"/>
              <a:buChar char="•"/>
            </a:pPr>
            <a:r>
              <a:rPr lang="en-US" sz="1100" b="0" kern="0" spc="12" dirty="0">
                <a:solidFill>
                  <a:srgbClr val="545464"/>
                </a:solidFill>
                <a:latin typeface="Helmet" pitchFamily="34" charset="0"/>
                <a:ea typeface="Helmet" pitchFamily="34" charset="-122"/>
                <a:cs typeface="Helmet" pitchFamily="34" charset="-120"/>
              </a:rPr>
              <a:t>Exclusive discounts and offers</a:t>
            </a:r>
            <a:endParaRPr lang="en-US" sz="1050" dirty="0"/>
          </a:p>
          <a:p>
            <a:pPr marL="190500" indent="-190500" algn="l">
              <a:lnSpc>
                <a:spcPts val="1313"/>
              </a:lnSpc>
              <a:buSzPct val="100000"/>
              <a:buChar char="•"/>
            </a:pPr>
            <a:r>
              <a:rPr lang="en-US" sz="1100" b="0" kern="0" spc="12" dirty="0">
                <a:solidFill>
                  <a:srgbClr val="545464"/>
                </a:solidFill>
                <a:latin typeface="Helmet" pitchFamily="34" charset="0"/>
                <a:ea typeface="Helmet" pitchFamily="34" charset="-122"/>
                <a:cs typeface="Helmet" pitchFamily="34" charset="-120"/>
              </a:rPr>
              <a:t>Contactless payment options</a:t>
            </a:r>
            <a:endParaRPr lang="en-US" sz="1050" dirty="0"/>
          </a:p>
        </p:txBody>
      </p:sp>
      <p:pic>
        <p:nvPicPr>
          <p:cNvPr id="20" name="Picture 19">
            <a:extLst>
              <a:ext uri="{FF2B5EF4-FFF2-40B4-BE49-F238E27FC236}">
                <a16:creationId xmlns:a16="http://schemas.microsoft.com/office/drawing/2014/main" id="{05E5147D-C627-2F3C-C614-06658B68539B}"/>
              </a:ext>
            </a:extLst>
          </p:cNvPr>
          <p:cNvPicPr>
            <a:picLocks noChangeAspect="1"/>
          </p:cNvPicPr>
          <p:nvPr/>
        </p:nvPicPr>
        <p:blipFill>
          <a:blip r:embed="rId3"/>
          <a:stretch>
            <a:fillRect/>
          </a:stretch>
        </p:blipFill>
        <p:spPr>
          <a:xfrm>
            <a:off x="976745" y="1435418"/>
            <a:ext cx="3160779" cy="316077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1">
    <p:bg>
      <p:bgPr>
        <a:solidFill>
          <a:srgbClr val="050631"/>
        </a:solidFill>
        <a:effectLst/>
      </p:bgPr>
    </p:bg>
    <p:spTree>
      <p:nvGrpSpPr>
        <p:cNvPr id="1" name=""/>
        <p:cNvGrpSpPr/>
        <p:nvPr/>
      </p:nvGrpSpPr>
      <p:grpSpPr>
        <a:xfrm>
          <a:off x="0" y="0"/>
          <a:ext cx="0" cy="0"/>
          <a:chOff x="0" y="0"/>
          <a:chExt cx="0" cy="0"/>
        </a:xfrm>
      </p:grpSpPr>
      <p:sp>
        <p:nvSpPr>
          <p:cNvPr id="3" name="Shape 0"/>
          <p:cNvSpPr/>
          <p:nvPr/>
        </p:nvSpPr>
        <p:spPr>
          <a:xfrm>
            <a:off x="1455006" y="-99815"/>
            <a:ext cx="227558" cy="227558"/>
          </a:xfrm>
          <a:prstGeom prst="ellipse">
            <a:avLst/>
          </a:prstGeom>
          <a:solidFill>
            <a:srgbClr val="F5016A"/>
          </a:solidFill>
          <a:ln/>
        </p:spPr>
      </p:sp>
      <p:sp>
        <p:nvSpPr>
          <p:cNvPr id="4" name="Shape 1"/>
          <p:cNvSpPr/>
          <p:nvPr/>
        </p:nvSpPr>
        <p:spPr>
          <a:xfrm rot="20700000">
            <a:off x="712387" y="3785400"/>
            <a:ext cx="701539" cy="607632"/>
          </a:xfrm>
          <a:prstGeom prst="triangle">
            <a:avLst/>
          </a:prstGeom>
          <a:solidFill>
            <a:srgbClr val="F5016A"/>
          </a:solidFill>
          <a:ln/>
        </p:spPr>
      </p:sp>
      <p:sp>
        <p:nvSpPr>
          <p:cNvPr id="5" name="Shape 2"/>
          <p:cNvSpPr/>
          <p:nvPr/>
        </p:nvSpPr>
        <p:spPr>
          <a:xfrm rot="20100000">
            <a:off x="7744669" y="925013"/>
            <a:ext cx="501281" cy="501281"/>
          </a:xfrm>
          <a:prstGeom prst="roundRect">
            <a:avLst>
              <a:gd name="adj" fmla="val -182413"/>
            </a:avLst>
          </a:prstGeom>
          <a:solidFill>
            <a:srgbClr val="FFFFFF">
              <a:alpha val="0"/>
            </a:srgbClr>
          </a:solidFill>
          <a:ln w="42333">
            <a:solidFill>
              <a:srgbClr val="7E36E2"/>
            </a:solidFill>
            <a:prstDash val="solid"/>
          </a:ln>
        </p:spPr>
      </p:sp>
      <p:sp>
        <p:nvSpPr>
          <p:cNvPr id="6" name="Shape 3"/>
          <p:cNvSpPr/>
          <p:nvPr/>
        </p:nvSpPr>
        <p:spPr>
          <a:xfrm>
            <a:off x="8091995" y="238143"/>
            <a:ext cx="1047750" cy="1047750"/>
          </a:xfrm>
          <a:prstGeom prst="diamond">
            <a:avLst/>
          </a:prstGeom>
          <a:solidFill>
            <a:srgbClr val="05AACF"/>
          </a:solidFill>
          <a:ln/>
        </p:spPr>
      </p:sp>
      <p:sp>
        <p:nvSpPr>
          <p:cNvPr id="7" name="Shape 4"/>
          <p:cNvSpPr/>
          <p:nvPr/>
        </p:nvSpPr>
        <p:spPr>
          <a:xfrm rot="20400000">
            <a:off x="148393" y="4298028"/>
            <a:ext cx="1047750" cy="1047750"/>
          </a:xfrm>
          <a:prstGeom prst="diamond">
            <a:avLst/>
          </a:prstGeom>
          <a:solidFill>
            <a:srgbClr val="7E36E2"/>
          </a:solidFill>
          <a:ln/>
        </p:spPr>
      </p:sp>
      <p:sp>
        <p:nvSpPr>
          <p:cNvPr id="8" name="Shape 5"/>
          <p:cNvSpPr/>
          <p:nvPr/>
        </p:nvSpPr>
        <p:spPr>
          <a:xfrm>
            <a:off x="7163106" y="-98179"/>
            <a:ext cx="1047750" cy="1047750"/>
          </a:xfrm>
          <a:prstGeom prst="ellipse">
            <a:avLst/>
          </a:prstGeom>
          <a:solidFill>
            <a:srgbClr val="F15108"/>
          </a:solidFill>
          <a:ln/>
        </p:spPr>
      </p:sp>
      <p:sp>
        <p:nvSpPr>
          <p:cNvPr id="9" name="Shape 6"/>
          <p:cNvSpPr/>
          <p:nvPr/>
        </p:nvSpPr>
        <p:spPr>
          <a:xfrm>
            <a:off x="-235975" y="3116898"/>
            <a:ext cx="1211907" cy="1211907"/>
          </a:xfrm>
          <a:prstGeom prst="ellipse">
            <a:avLst/>
          </a:prstGeom>
          <a:solidFill>
            <a:srgbClr val="E5E7F0">
              <a:alpha val="0"/>
            </a:srgbClr>
          </a:solidFill>
          <a:ln w="42333">
            <a:solidFill>
              <a:srgbClr val="05AACF"/>
            </a:solidFill>
            <a:prstDash val="solid"/>
          </a:ln>
        </p:spPr>
      </p:sp>
      <p:sp>
        <p:nvSpPr>
          <p:cNvPr id="10" name="Text 7"/>
          <p:cNvSpPr/>
          <p:nvPr/>
        </p:nvSpPr>
        <p:spPr>
          <a:xfrm rot="1200000">
            <a:off x="997239" y="2687857"/>
            <a:ext cx="309447" cy="309447"/>
          </a:xfrm>
          <a:prstGeom prst="diamond">
            <a:avLst/>
          </a:prstGeom>
          <a:solidFill>
            <a:srgbClr val="F15108"/>
          </a:solidFill>
          <a:ln/>
        </p:spPr>
        <p:txBody>
          <a:bodyPr wrap="square" lIns="17192" tIns="36532" rIns="17192" bIns="36532" rtlCol="0" anchor="ctr"/>
          <a:lstStyle/>
          <a:p>
            <a:pPr algn="ctr">
              <a:lnSpc>
                <a:spcPts val="1313"/>
              </a:lnSpc>
            </a:pPr>
            <a:endParaRPr lang="en-US" sz="1050" dirty="0"/>
          </a:p>
        </p:txBody>
      </p:sp>
      <p:sp>
        <p:nvSpPr>
          <p:cNvPr id="11" name="Text 8"/>
          <p:cNvSpPr/>
          <p:nvPr/>
        </p:nvSpPr>
        <p:spPr>
          <a:xfrm rot="1200000">
            <a:off x="-171027" y="304634"/>
            <a:ext cx="486050" cy="486050"/>
          </a:xfrm>
          <a:prstGeom prst="diamond">
            <a:avLst/>
          </a:prstGeom>
          <a:solidFill>
            <a:srgbClr val="05AACF"/>
          </a:solidFill>
          <a:ln/>
        </p:spPr>
        <p:txBody>
          <a:bodyPr wrap="square" lIns="27003" tIns="57381" rIns="27003" bIns="57381" rtlCol="0" anchor="ctr"/>
          <a:lstStyle/>
          <a:p>
            <a:pPr algn="ctr">
              <a:lnSpc>
                <a:spcPts val="1313"/>
              </a:lnSpc>
            </a:pPr>
            <a:endParaRPr lang="en-US" sz="1050" dirty="0"/>
          </a:p>
        </p:txBody>
      </p:sp>
      <p:sp>
        <p:nvSpPr>
          <p:cNvPr id="12" name="Shape 9"/>
          <p:cNvSpPr/>
          <p:nvPr/>
        </p:nvSpPr>
        <p:spPr>
          <a:xfrm rot="1500000">
            <a:off x="8016155" y="4696517"/>
            <a:ext cx="775920" cy="775920"/>
          </a:xfrm>
          <a:prstGeom prst="roundRect">
            <a:avLst>
              <a:gd name="adj" fmla="val -117847"/>
            </a:avLst>
          </a:prstGeom>
          <a:solidFill>
            <a:srgbClr val="FFFFFF">
              <a:alpha val="0"/>
            </a:srgbClr>
          </a:solidFill>
          <a:ln w="42333">
            <a:solidFill>
              <a:srgbClr val="F15108"/>
            </a:solidFill>
            <a:prstDash val="solid"/>
          </a:ln>
        </p:spPr>
      </p:sp>
      <p:sp>
        <p:nvSpPr>
          <p:cNvPr id="13" name="Text 10"/>
          <p:cNvSpPr/>
          <p:nvPr/>
        </p:nvSpPr>
        <p:spPr>
          <a:xfrm>
            <a:off x="1046381" y="928687"/>
            <a:ext cx="4262437" cy="1428750"/>
          </a:xfrm>
          <a:prstGeom prst="rect">
            <a:avLst/>
          </a:prstGeom>
          <a:noFill/>
          <a:ln/>
        </p:spPr>
        <p:txBody>
          <a:bodyPr wrap="square" lIns="0" tIns="0" rIns="0" bIns="0" rtlCol="0" anchor="t"/>
          <a:lstStyle/>
          <a:p>
            <a:pPr algn="l">
              <a:lnSpc>
                <a:spcPts val="11250"/>
              </a:lnSpc>
            </a:pPr>
            <a:r>
              <a:rPr lang="en-US" sz="15000" b="1" dirty="0">
                <a:solidFill>
                  <a:schemeClr val="bg1"/>
                </a:solidFill>
                <a:latin typeface="Helmet" pitchFamily="34" charset="0"/>
                <a:ea typeface="Helmet" pitchFamily="34" charset="-122"/>
                <a:cs typeface="Helmet" pitchFamily="34" charset="-120"/>
              </a:rPr>
              <a:t>Year</a:t>
            </a:r>
            <a:endParaRPr lang="en-US" sz="15000" dirty="0">
              <a:solidFill>
                <a:schemeClr val="bg1"/>
              </a:solidFill>
            </a:endParaRPr>
          </a:p>
        </p:txBody>
      </p:sp>
      <p:sp>
        <p:nvSpPr>
          <p:cNvPr id="14" name="Text 11"/>
          <p:cNvSpPr/>
          <p:nvPr/>
        </p:nvSpPr>
        <p:spPr>
          <a:xfrm>
            <a:off x="1543970" y="2276216"/>
            <a:ext cx="6548025" cy="1428750"/>
          </a:xfrm>
          <a:prstGeom prst="rect">
            <a:avLst/>
          </a:prstGeom>
          <a:noFill/>
          <a:ln/>
        </p:spPr>
        <p:txBody>
          <a:bodyPr wrap="square" lIns="0" tIns="0" rIns="0" bIns="0" rtlCol="0" anchor="t"/>
          <a:lstStyle/>
          <a:p>
            <a:pPr algn="l">
              <a:lnSpc>
                <a:spcPts val="11250"/>
              </a:lnSpc>
            </a:pPr>
            <a:r>
              <a:rPr lang="en-US" sz="15000" b="1" dirty="0">
                <a:solidFill>
                  <a:srgbClr val="FF0000"/>
                </a:solidFill>
                <a:latin typeface="Helmet" pitchFamily="34" charset="0"/>
                <a:ea typeface="Helmet" pitchFamily="34" charset="-122"/>
                <a:cs typeface="Helmet" pitchFamily="34" charset="-120"/>
              </a:rPr>
              <a:t>Review</a:t>
            </a:r>
            <a:endParaRPr lang="en-US" sz="15000" dirty="0">
              <a:solidFill>
                <a:srgbClr val="FF0000"/>
              </a:solidFill>
            </a:endParaRPr>
          </a:p>
        </p:txBody>
      </p:sp>
      <p:sp>
        <p:nvSpPr>
          <p:cNvPr id="15" name="Text 12"/>
          <p:cNvSpPr/>
          <p:nvPr/>
        </p:nvSpPr>
        <p:spPr>
          <a:xfrm>
            <a:off x="5641217" y="1685925"/>
            <a:ext cx="685800" cy="642938"/>
          </a:xfrm>
          <a:prstGeom prst="rect">
            <a:avLst/>
          </a:prstGeom>
          <a:noFill/>
          <a:ln/>
        </p:spPr>
        <p:txBody>
          <a:bodyPr wrap="square" lIns="0" tIns="0" rIns="0" bIns="0" rtlCol="0" anchor="t"/>
          <a:lstStyle/>
          <a:p>
            <a:pPr algn="l">
              <a:lnSpc>
                <a:spcPts val="5063"/>
              </a:lnSpc>
            </a:pPr>
            <a:r>
              <a:rPr lang="en-US" sz="6800" b="0" i="1" dirty="0">
                <a:solidFill>
                  <a:srgbClr val="FF0000"/>
                </a:solidFill>
                <a:latin typeface="Migra" pitchFamily="34" charset="0"/>
                <a:ea typeface="Migra" pitchFamily="34" charset="-122"/>
                <a:cs typeface="Migra" pitchFamily="34" charset="-120"/>
              </a:rPr>
              <a:t>i</a:t>
            </a:r>
            <a:r>
              <a:rPr lang="en-US" sz="6800" i="1" dirty="0">
                <a:solidFill>
                  <a:srgbClr val="FF0000"/>
                </a:solidFill>
                <a:latin typeface="Migra" pitchFamily="34" charset="0"/>
                <a:ea typeface="Migra" pitchFamily="34" charset="-122"/>
                <a:cs typeface="Migra" pitchFamily="34" charset="-120"/>
              </a:rPr>
              <a:t>n</a:t>
            </a:r>
            <a:endParaRPr lang="en-US" sz="6750" dirty="0">
              <a:solidFill>
                <a:srgbClr val="FF0000"/>
              </a:solidFill>
            </a:endParaRPr>
          </a:p>
        </p:txBody>
      </p:sp>
      <p:sp>
        <p:nvSpPr>
          <p:cNvPr id="16" name="Text 13"/>
          <p:cNvSpPr/>
          <p:nvPr/>
        </p:nvSpPr>
        <p:spPr>
          <a:xfrm>
            <a:off x="5641218" y="3738563"/>
            <a:ext cx="2233712" cy="714375"/>
          </a:xfrm>
          <a:prstGeom prst="rect">
            <a:avLst/>
          </a:prstGeom>
          <a:noFill/>
          <a:ln/>
        </p:spPr>
        <p:txBody>
          <a:bodyPr wrap="square" lIns="0" tIns="0" rIns="0" bIns="0" rtlCol="0" anchor="t"/>
          <a:lstStyle/>
          <a:p>
            <a:pPr algn="l">
              <a:lnSpc>
                <a:spcPts val="5625"/>
              </a:lnSpc>
            </a:pPr>
            <a:r>
              <a:rPr lang="en-US" sz="7500" b="0" i="1" dirty="0">
                <a:solidFill>
                  <a:srgbClr val="F4EFEB"/>
                </a:solidFill>
                <a:latin typeface="Migra" pitchFamily="34" charset="0"/>
                <a:ea typeface="Migra" pitchFamily="34" charset="-122"/>
                <a:cs typeface="Migra" pitchFamily="34" charset="-120"/>
              </a:rPr>
              <a:t>2019</a:t>
            </a:r>
            <a:endParaRPr lang="en-US" sz="75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F4B60C"/>
                </a:solidFill>
                <a:latin typeface="Calibri"/>
                <a:ea typeface="Calibri"/>
                <a:cs typeface="Calibri"/>
              </a:defRPr>
            </a:lvl1pPr>
          </a:lstStyle>
          <a:p>
            <a:pPr algn="l"/>
            <a:fld id="{F7021451-1387-4CA6-816F-3879F97B5CBC}" type="slidenum">
              <a:rPr lang="en-US" b="0"/>
              <a:t>2</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5">
    <p:bg>
      <p:bgPr>
        <a:solidFill>
          <a:srgbClr val="F4EFEB"/>
        </a:solidFill>
        <a:effectLst/>
      </p:bgPr>
    </p:bg>
    <p:spTree>
      <p:nvGrpSpPr>
        <p:cNvPr id="1" name=""/>
        <p:cNvGrpSpPr/>
        <p:nvPr/>
      </p:nvGrpSpPr>
      <p:grpSpPr>
        <a:xfrm>
          <a:off x="0" y="0"/>
          <a:ext cx="0" cy="0"/>
          <a:chOff x="0" y="0"/>
          <a:chExt cx="0" cy="0"/>
        </a:xfrm>
      </p:grpSpPr>
      <p:sp>
        <p:nvSpPr>
          <p:cNvPr id="7" name="Text 3"/>
          <p:cNvSpPr/>
          <p:nvPr/>
        </p:nvSpPr>
        <p:spPr>
          <a:xfrm>
            <a:off x="3231504" y="4646522"/>
            <a:ext cx="2993975" cy="166688"/>
          </a:xfrm>
          <a:prstGeom prst="rect">
            <a:avLst/>
          </a:prstGeom>
          <a:noFill/>
          <a:ln/>
        </p:spPr>
        <p:txBody>
          <a:bodyPr wrap="square" lIns="0" tIns="0" rIns="0" bIns="0" rtlCol="0" anchor="t"/>
          <a:lstStyle/>
          <a:p>
            <a:pPr algn="l">
              <a:lnSpc>
                <a:spcPts val="1313"/>
              </a:lnSpc>
            </a:pPr>
            <a:r>
              <a:rPr lang="en-US" sz="1100" b="0" kern="0" spc="12" dirty="0">
                <a:solidFill>
                  <a:srgbClr val="7E36E2"/>
                </a:solidFill>
                <a:latin typeface="Helmet" pitchFamily="34" charset="0"/>
                <a:ea typeface="Helmet" pitchFamily="34" charset="-122"/>
                <a:cs typeface="Helmet" pitchFamily="34" charset="-120"/>
              </a:rPr>
              <a:t>It makes every shopping trip an effortless delight.</a:t>
            </a:r>
            <a:endParaRPr lang="en-US" sz="1050" dirty="0"/>
          </a:p>
        </p:txBody>
      </p:sp>
      <p:sp>
        <p:nvSpPr>
          <p:cNvPr id="8" name="Shape 4"/>
          <p:cNvSpPr/>
          <p:nvPr/>
        </p:nvSpPr>
        <p:spPr>
          <a:xfrm>
            <a:off x="2991231" y="4343384"/>
            <a:ext cx="105533" cy="91407"/>
          </a:xfrm>
          <a:prstGeom prst="triangle">
            <a:avLst/>
          </a:prstGeom>
          <a:solidFill>
            <a:srgbClr val="7E36E2"/>
          </a:solidFill>
          <a:ln/>
        </p:spPr>
      </p:sp>
      <p:sp>
        <p:nvSpPr>
          <p:cNvPr id="9" name="Shape 5"/>
          <p:cNvSpPr/>
          <p:nvPr/>
        </p:nvSpPr>
        <p:spPr>
          <a:xfrm rot="10800000">
            <a:off x="2991231" y="4434900"/>
            <a:ext cx="105533" cy="91407"/>
          </a:xfrm>
          <a:prstGeom prst="triangle">
            <a:avLst/>
          </a:prstGeom>
          <a:solidFill>
            <a:srgbClr val="7E36E2"/>
          </a:solidFill>
          <a:ln/>
        </p:spPr>
      </p:sp>
      <p:sp>
        <p:nvSpPr>
          <p:cNvPr id="10" name="Shape 6"/>
          <p:cNvSpPr/>
          <p:nvPr/>
        </p:nvSpPr>
        <p:spPr>
          <a:xfrm rot="5400000">
            <a:off x="3037339" y="4392985"/>
            <a:ext cx="105533" cy="91407"/>
          </a:xfrm>
          <a:prstGeom prst="triangle">
            <a:avLst/>
          </a:prstGeom>
          <a:solidFill>
            <a:srgbClr val="7E36E2"/>
          </a:solidFill>
          <a:ln/>
        </p:spPr>
      </p:sp>
      <p:sp>
        <p:nvSpPr>
          <p:cNvPr id="11" name="Text 7"/>
          <p:cNvSpPr/>
          <p:nvPr/>
        </p:nvSpPr>
        <p:spPr>
          <a:xfrm rot="16200000">
            <a:off x="2945823" y="4392985"/>
            <a:ext cx="105533" cy="91407"/>
          </a:xfrm>
          <a:prstGeom prst="triangle">
            <a:avLst/>
          </a:prstGeom>
          <a:solidFill>
            <a:srgbClr val="7E36E2"/>
          </a:solidFill>
          <a:ln/>
        </p:spPr>
        <p:txBody>
          <a:bodyPr wrap="square" lIns="5863" tIns="10791" rIns="5863" bIns="10791" rtlCol="0" anchor="ctr"/>
          <a:lstStyle/>
          <a:p>
            <a:pPr algn="ctr">
              <a:lnSpc>
                <a:spcPts val="1313"/>
              </a:lnSpc>
            </a:pPr>
            <a:endParaRPr lang="en-US" sz="1050" dirty="0"/>
          </a:p>
        </p:txBody>
      </p:sp>
      <p:sp>
        <p:nvSpPr>
          <p:cNvPr id="12" name="Text 8"/>
          <p:cNvSpPr/>
          <p:nvPr/>
        </p:nvSpPr>
        <p:spPr>
          <a:xfrm>
            <a:off x="3135810" y="1229953"/>
            <a:ext cx="5278584" cy="571500"/>
          </a:xfrm>
          <a:prstGeom prst="rect">
            <a:avLst/>
          </a:prstGeom>
          <a:noFill/>
          <a:ln/>
        </p:spPr>
        <p:txBody>
          <a:bodyPr wrap="square" lIns="0" tIns="0" rIns="0" bIns="0" rtlCol="0" anchor="t"/>
          <a:lstStyle/>
          <a:p>
            <a:pPr algn="l">
              <a:lnSpc>
                <a:spcPts val="2250"/>
              </a:lnSpc>
            </a:pPr>
            <a:r>
              <a:rPr lang="en-US" sz="1800" b="1" dirty="0">
                <a:solidFill>
                  <a:srgbClr val="050631"/>
                </a:solidFill>
                <a:latin typeface="Helmet" pitchFamily="34" charset="0"/>
                <a:ea typeface="Helmet" pitchFamily="34" charset="-122"/>
                <a:cs typeface="Helmet" pitchFamily="34" charset="-120"/>
              </a:rPr>
              <a:t>With Website Sales, we're enhancing retail experience. </a:t>
            </a:r>
            <a:endParaRPr lang="en-US" sz="3750" dirty="0"/>
          </a:p>
        </p:txBody>
      </p:sp>
      <p:sp>
        <p:nvSpPr>
          <p:cNvPr id="13" name="Text 9"/>
          <p:cNvSpPr/>
          <p:nvPr/>
        </p:nvSpPr>
        <p:spPr>
          <a:xfrm>
            <a:off x="3231504" y="4361419"/>
            <a:ext cx="1375693" cy="166688"/>
          </a:xfrm>
          <a:prstGeom prst="rect">
            <a:avLst/>
          </a:prstGeom>
          <a:noFill/>
          <a:ln/>
        </p:spPr>
        <p:txBody>
          <a:bodyPr wrap="square" lIns="0" tIns="0" rIns="0" bIns="0" rtlCol="0" anchor="t"/>
          <a:lstStyle/>
          <a:p>
            <a:pPr algn="l">
              <a:lnSpc>
                <a:spcPts val="1313"/>
              </a:lnSpc>
            </a:pPr>
            <a:r>
              <a:rPr lang="en-US" sz="900" b="1" kern="0" spc="12" dirty="0">
                <a:solidFill>
                  <a:srgbClr val="7E36E2"/>
                </a:solidFill>
                <a:latin typeface="Helmet" pitchFamily="34" charset="0"/>
                <a:ea typeface="Helmet" pitchFamily="34" charset="-122"/>
                <a:cs typeface="Helmet" pitchFamily="34" charset="-120"/>
              </a:rPr>
              <a:t>What's great about that?</a:t>
            </a:r>
            <a:endParaRPr lang="en-US" sz="1050" dirty="0"/>
          </a:p>
        </p:txBody>
      </p:sp>
      <p:sp>
        <p:nvSpPr>
          <p:cNvPr id="14" name="Shape 10"/>
          <p:cNvSpPr/>
          <p:nvPr/>
        </p:nvSpPr>
        <p:spPr>
          <a:xfrm>
            <a:off x="2955912" y="4073666"/>
            <a:ext cx="5722617" cy="0"/>
          </a:xfrm>
          <a:prstGeom prst="line">
            <a:avLst/>
          </a:prstGeom>
          <a:solidFill>
            <a:srgbClr val="050631"/>
          </a:solidFill>
          <a:ln w="5292">
            <a:solidFill>
              <a:srgbClr val="545464"/>
            </a:solidFill>
            <a:prstDash val="solid"/>
            <a:headEnd type="none"/>
            <a:tailEnd type="none"/>
          </a:ln>
        </p:spPr>
      </p:sp>
      <p:sp>
        <p:nvSpPr>
          <p:cNvPr id="16" name="Text 12"/>
          <p:cNvSpPr/>
          <p:nvPr/>
        </p:nvSpPr>
        <p:spPr>
          <a:xfrm>
            <a:off x="3135809" y="2769330"/>
            <a:ext cx="1576262" cy="833438"/>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Our your shopping history and preferences to offer real-time, hyper-personalized product recommendations. </a:t>
            </a:r>
            <a:endParaRPr lang="en-US" sz="1050" dirty="0"/>
          </a:p>
        </p:txBody>
      </p:sp>
      <p:sp>
        <p:nvSpPr>
          <p:cNvPr id="17" name="Text 13"/>
          <p:cNvSpPr/>
          <p:nvPr/>
        </p:nvSpPr>
        <p:spPr>
          <a:xfrm>
            <a:off x="3231503" y="2377491"/>
            <a:ext cx="1480567" cy="333375"/>
          </a:xfrm>
          <a:prstGeom prst="rect">
            <a:avLst/>
          </a:prstGeom>
          <a:noFill/>
          <a:ln/>
        </p:spPr>
        <p:txBody>
          <a:bodyPr wrap="square" lIns="0" tIns="0" rIns="0" bIns="0" rtlCol="0" anchor="t"/>
          <a:lstStyle/>
          <a:p>
            <a:pPr algn="l">
              <a:lnSpc>
                <a:spcPts val="1313"/>
              </a:lnSpc>
            </a:pPr>
            <a:r>
              <a:rPr lang="en-US" sz="1100" b="1" kern="0" spc="12" dirty="0">
                <a:solidFill>
                  <a:srgbClr val="050631"/>
                </a:solidFill>
                <a:latin typeface="Helmet" pitchFamily="34" charset="0"/>
                <a:ea typeface="Helmet" pitchFamily="34" charset="-122"/>
                <a:cs typeface="Helmet" pitchFamily="34" charset="-120"/>
              </a:rPr>
              <a:t>Personalized Recommendations</a:t>
            </a:r>
            <a:endParaRPr lang="en-US" sz="1050" dirty="0"/>
          </a:p>
        </p:txBody>
      </p:sp>
      <p:sp>
        <p:nvSpPr>
          <p:cNvPr id="18" name="Text 14"/>
          <p:cNvSpPr/>
          <p:nvPr/>
        </p:nvSpPr>
        <p:spPr>
          <a:xfrm>
            <a:off x="4934063" y="2769330"/>
            <a:ext cx="1755428"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Enjoy special discounts, offers, and loyalty rewards tailored to your preferences. </a:t>
            </a:r>
            <a:endParaRPr lang="en-US" sz="1050" dirty="0"/>
          </a:p>
        </p:txBody>
      </p:sp>
      <p:sp>
        <p:nvSpPr>
          <p:cNvPr id="19" name="Text 15"/>
          <p:cNvSpPr/>
          <p:nvPr/>
        </p:nvSpPr>
        <p:spPr>
          <a:xfrm>
            <a:off x="4934063" y="2377491"/>
            <a:ext cx="1755428" cy="333375"/>
          </a:xfrm>
          <a:prstGeom prst="rect">
            <a:avLst/>
          </a:prstGeom>
          <a:noFill/>
          <a:ln/>
        </p:spPr>
        <p:txBody>
          <a:bodyPr wrap="square" lIns="0" tIns="0" rIns="0" bIns="0" rtlCol="0" anchor="t"/>
          <a:lstStyle/>
          <a:p>
            <a:pPr algn="l">
              <a:lnSpc>
                <a:spcPts val="1313"/>
              </a:lnSpc>
            </a:pPr>
            <a:r>
              <a:rPr lang="en-US" sz="1100" b="1" kern="0" spc="12" dirty="0">
                <a:solidFill>
                  <a:srgbClr val="050631"/>
                </a:solidFill>
                <a:latin typeface="Helmet" pitchFamily="34" charset="0"/>
                <a:ea typeface="Helmet" pitchFamily="34" charset="-122"/>
                <a:cs typeface="Helmet" pitchFamily="34" charset="-120"/>
              </a:rPr>
              <a:t>Exclusive Discounts </a:t>
            </a:r>
            <a:endParaRPr lang="en-US" sz="1050" dirty="0"/>
          </a:p>
          <a:p>
            <a:pPr algn="l">
              <a:lnSpc>
                <a:spcPts val="1313"/>
              </a:lnSpc>
            </a:pPr>
            <a:r>
              <a:rPr lang="en-US" sz="1100" b="1" kern="0" spc="12" dirty="0">
                <a:solidFill>
                  <a:srgbClr val="545464"/>
                </a:solidFill>
                <a:latin typeface="Helmet" pitchFamily="34" charset="0"/>
                <a:ea typeface="Helmet" pitchFamily="34" charset="-122"/>
                <a:cs typeface="Helmet" pitchFamily="34" charset="-120"/>
              </a:rPr>
              <a:t>and Offers</a:t>
            </a:r>
            <a:endParaRPr lang="en-US" sz="1050" dirty="0"/>
          </a:p>
        </p:txBody>
      </p:sp>
      <p:sp>
        <p:nvSpPr>
          <p:cNvPr id="20" name="Text 16"/>
          <p:cNvSpPr/>
          <p:nvPr/>
        </p:nvSpPr>
        <p:spPr>
          <a:xfrm>
            <a:off x="6916039" y="2769330"/>
            <a:ext cx="1755428" cy="666750"/>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We support a variety of contactless payment methods, including digital wallets.</a:t>
            </a:r>
            <a:endParaRPr lang="en-US" sz="1050" dirty="0"/>
          </a:p>
        </p:txBody>
      </p:sp>
      <p:sp>
        <p:nvSpPr>
          <p:cNvPr id="21" name="Text 17"/>
          <p:cNvSpPr/>
          <p:nvPr/>
        </p:nvSpPr>
        <p:spPr>
          <a:xfrm>
            <a:off x="6916039" y="2377491"/>
            <a:ext cx="1755428" cy="333375"/>
          </a:xfrm>
          <a:prstGeom prst="rect">
            <a:avLst/>
          </a:prstGeom>
          <a:noFill/>
          <a:ln/>
        </p:spPr>
        <p:txBody>
          <a:bodyPr wrap="square" lIns="0" tIns="0" rIns="0" bIns="0" rtlCol="0" anchor="t"/>
          <a:lstStyle/>
          <a:p>
            <a:pPr algn="l">
              <a:lnSpc>
                <a:spcPts val="1313"/>
              </a:lnSpc>
            </a:pPr>
            <a:r>
              <a:rPr lang="en-US" sz="1100" b="1" kern="0" spc="12" dirty="0">
                <a:solidFill>
                  <a:srgbClr val="050631"/>
                </a:solidFill>
                <a:latin typeface="Helmet" pitchFamily="34" charset="0"/>
                <a:ea typeface="Helmet" pitchFamily="34" charset="-122"/>
                <a:cs typeface="Helmet" pitchFamily="34" charset="-120"/>
              </a:rPr>
              <a:t>Contactless </a:t>
            </a:r>
            <a:endParaRPr lang="en-US" sz="1050" dirty="0"/>
          </a:p>
          <a:p>
            <a:pPr algn="l">
              <a:lnSpc>
                <a:spcPts val="1313"/>
              </a:lnSpc>
            </a:pPr>
            <a:r>
              <a:rPr lang="en-US" sz="1100" b="1" kern="0" spc="12" dirty="0">
                <a:solidFill>
                  <a:srgbClr val="545464"/>
                </a:solidFill>
                <a:latin typeface="Helmet" pitchFamily="34" charset="0"/>
                <a:ea typeface="Helmet" pitchFamily="34" charset="-122"/>
                <a:cs typeface="Helmet" pitchFamily="34" charset="-120"/>
              </a:rPr>
              <a:t>Payment Options</a:t>
            </a:r>
            <a:endParaRPr lang="en-US" sz="1050" dirty="0"/>
          </a:p>
        </p:txBody>
      </p:sp>
      <p:sp>
        <p:nvSpPr>
          <p:cNvPr id="2" name="Text 1">
            <a:extLst>
              <a:ext uri="{FF2B5EF4-FFF2-40B4-BE49-F238E27FC236}">
                <a16:creationId xmlns:a16="http://schemas.microsoft.com/office/drawing/2014/main" id="{2130BC4C-6331-EA26-54BB-CF5330452D4F}"/>
              </a:ext>
            </a:extLst>
          </p:cNvPr>
          <p:cNvSpPr/>
          <p:nvPr/>
        </p:nvSpPr>
        <p:spPr>
          <a:xfrm>
            <a:off x="736023" y="469919"/>
            <a:ext cx="1394114" cy="382079"/>
          </a:xfrm>
          <a:prstGeom prst="rect">
            <a:avLst/>
          </a:prstGeom>
          <a:noFill/>
          <a:ln/>
        </p:spPr>
        <p:txBody>
          <a:bodyPr wrap="square" lIns="0" tIns="0" rIns="0" bIns="0" rtlCol="0" anchor="t"/>
          <a:lstStyle/>
          <a:p>
            <a:pPr algn="l">
              <a:lnSpc>
                <a:spcPts val="1013"/>
              </a:lnSpc>
            </a:pPr>
            <a:r>
              <a:rPr lang="en-US" sz="2000" b="1" dirty="0">
                <a:solidFill>
                  <a:srgbClr val="050631"/>
                </a:solidFill>
                <a:latin typeface="Helmet" pitchFamily="34" charset="0"/>
                <a:ea typeface="Helmet" pitchFamily="34" charset="-122"/>
                <a:cs typeface="Helmet" pitchFamily="34" charset="-120"/>
              </a:rPr>
              <a:t>Changes</a:t>
            </a:r>
            <a:r>
              <a:rPr lang="en-US" sz="1400" b="1" dirty="0">
                <a:solidFill>
                  <a:srgbClr val="050631"/>
                </a:solidFill>
                <a:latin typeface="Helmet" pitchFamily="34" charset="0"/>
                <a:ea typeface="Helmet" pitchFamily="34" charset="-122"/>
                <a:cs typeface="Helmet" pitchFamily="34" charset="-120"/>
              </a:rPr>
              <a:t> </a:t>
            </a:r>
            <a:endParaRPr lang="en-US" sz="1350" dirty="0"/>
          </a:p>
        </p:txBody>
      </p:sp>
      <p:sp>
        <p:nvSpPr>
          <p:cNvPr id="23" name="Text 2">
            <a:extLst>
              <a:ext uri="{FF2B5EF4-FFF2-40B4-BE49-F238E27FC236}">
                <a16:creationId xmlns:a16="http://schemas.microsoft.com/office/drawing/2014/main" id="{5D544C4E-FC39-0B6E-F41C-36FDF15D0139}"/>
              </a:ext>
            </a:extLst>
          </p:cNvPr>
          <p:cNvSpPr/>
          <p:nvPr/>
        </p:nvSpPr>
        <p:spPr>
          <a:xfrm>
            <a:off x="976744" y="717082"/>
            <a:ext cx="1558637" cy="269833"/>
          </a:xfrm>
          <a:prstGeom prst="rect">
            <a:avLst/>
          </a:prstGeom>
          <a:noFill/>
          <a:ln/>
        </p:spPr>
        <p:txBody>
          <a:bodyPr wrap="square" lIns="0" tIns="0" rIns="0" bIns="0" rtlCol="0" anchor="t"/>
          <a:lstStyle/>
          <a:p>
            <a:pPr algn="l">
              <a:lnSpc>
                <a:spcPts val="1013"/>
              </a:lnSpc>
            </a:pPr>
            <a:r>
              <a:rPr lang="en-US" b="1" dirty="0">
                <a:solidFill>
                  <a:srgbClr val="050631"/>
                </a:solidFill>
                <a:latin typeface="Helmet" pitchFamily="34" charset="0"/>
                <a:ea typeface="Helmet" pitchFamily="34" charset="-122"/>
                <a:cs typeface="Helmet" pitchFamily="34" charset="-120"/>
              </a:rPr>
              <a:t>We've Made</a:t>
            </a:r>
            <a:endParaRPr lang="en-US" sz="1600" dirty="0"/>
          </a:p>
        </p:txBody>
      </p:sp>
      <p:pic>
        <p:nvPicPr>
          <p:cNvPr id="27" name="Picture 26">
            <a:extLst>
              <a:ext uri="{FF2B5EF4-FFF2-40B4-BE49-F238E27FC236}">
                <a16:creationId xmlns:a16="http://schemas.microsoft.com/office/drawing/2014/main" id="{4BBB704E-8DF9-AFC1-C6D9-569E48EBCAB8}"/>
              </a:ext>
            </a:extLst>
          </p:cNvPr>
          <p:cNvPicPr>
            <a:picLocks noChangeAspect="1"/>
          </p:cNvPicPr>
          <p:nvPr/>
        </p:nvPicPr>
        <p:blipFill>
          <a:blip r:embed="rId3"/>
          <a:stretch>
            <a:fillRect/>
          </a:stretch>
        </p:blipFill>
        <p:spPr>
          <a:xfrm>
            <a:off x="203199" y="1607673"/>
            <a:ext cx="2612737" cy="261273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Slide 6">
    <p:bg>
      <p:bgPr>
        <a:solidFill>
          <a:srgbClr val="F4EFEB"/>
        </a:solidFill>
        <a:effectLst/>
      </p:bgPr>
    </p:bg>
    <p:spTree>
      <p:nvGrpSpPr>
        <p:cNvPr id="1" name=""/>
        <p:cNvGrpSpPr/>
        <p:nvPr/>
      </p:nvGrpSpPr>
      <p:grpSpPr>
        <a:xfrm>
          <a:off x="0" y="0"/>
          <a:ext cx="0" cy="0"/>
          <a:chOff x="0" y="0"/>
          <a:chExt cx="0" cy="0"/>
        </a:xfrm>
      </p:grpSpPr>
      <p:sp>
        <p:nvSpPr>
          <p:cNvPr id="3" name="Text 0"/>
          <p:cNvSpPr/>
          <p:nvPr/>
        </p:nvSpPr>
        <p:spPr>
          <a:xfrm>
            <a:off x="795911" y="1188070"/>
            <a:ext cx="3441093" cy="2734953"/>
          </a:xfrm>
          <a:prstGeom prst="roundRect">
            <a:avLst>
              <a:gd name="adj" fmla="val 8493"/>
            </a:avLst>
          </a:prstGeom>
          <a:solidFill>
            <a:srgbClr val="050631"/>
          </a:solidFill>
          <a:ln/>
        </p:spPr>
        <p:txBody>
          <a:bodyPr wrap="square" lIns="191172" tIns="322876" rIns="191172" bIns="322876" rtlCol="0" anchor="t"/>
          <a:lstStyle/>
          <a:p>
            <a:pPr algn="ctr">
              <a:lnSpc>
                <a:spcPts val="1313"/>
              </a:lnSpc>
            </a:pPr>
            <a:r>
              <a:rPr lang="en-US" sz="1100" b="1" kern="0" spc="12" dirty="0">
                <a:solidFill>
                  <a:srgbClr val="F4B60C"/>
                </a:solidFill>
              </a:rPr>
              <a:t>VISUAL DESCRIPTION</a:t>
            </a:r>
            <a:endParaRPr lang="en-US" sz="1050" dirty="0"/>
          </a:p>
        </p:txBody>
      </p:sp>
      <p:sp>
        <p:nvSpPr>
          <p:cNvPr id="4" name="Text 1"/>
          <p:cNvSpPr/>
          <p:nvPr/>
        </p:nvSpPr>
        <p:spPr>
          <a:xfrm>
            <a:off x="4847408" y="951815"/>
            <a:ext cx="3280855" cy="3241158"/>
          </a:xfrm>
          <a:prstGeom prst="roundRect">
            <a:avLst>
              <a:gd name="adj" fmla="val 45551"/>
            </a:avLst>
          </a:prstGeom>
          <a:solidFill>
            <a:srgbClr val="7E36E2"/>
          </a:solidFill>
          <a:ln/>
        </p:spPr>
        <p:txBody>
          <a:bodyPr wrap="square" lIns="182270" tIns="382637" rIns="182270" bIns="382637" rtlCol="0" anchor="t"/>
          <a:lstStyle/>
          <a:p>
            <a:pPr algn="ctr">
              <a:lnSpc>
                <a:spcPts val="1313"/>
              </a:lnSpc>
            </a:pPr>
            <a:endParaRPr lang="en-US" sz="1050" dirty="0"/>
          </a:p>
          <a:p>
            <a:pPr algn="ctr">
              <a:lnSpc>
                <a:spcPts val="1313"/>
              </a:lnSpc>
            </a:pPr>
            <a:r>
              <a:rPr lang="en-US" sz="1100" b="1" kern="0" spc="12" dirty="0">
                <a:solidFill>
                  <a:srgbClr val="F4B60C"/>
                </a:solidFill>
              </a:rPr>
              <a:t>CUSTOMIZATION</a:t>
            </a:r>
            <a:endParaRPr lang="en-US" sz="1050" dirty="0"/>
          </a:p>
        </p:txBody>
      </p:sp>
      <p:sp>
        <p:nvSpPr>
          <p:cNvPr id="5" name="Text 2"/>
          <p:cNvSpPr/>
          <p:nvPr/>
        </p:nvSpPr>
        <p:spPr>
          <a:xfrm>
            <a:off x="969869" y="2043764"/>
            <a:ext cx="3096290" cy="1673866"/>
          </a:xfrm>
          <a:prstGeom prst="roundRect">
            <a:avLst>
              <a:gd name="adj" fmla="val 8000"/>
            </a:avLst>
          </a:prstGeom>
          <a:solidFill>
            <a:srgbClr val="FFFFFF">
              <a:alpha val="0"/>
            </a:srgbClr>
          </a:solidFill>
          <a:ln/>
        </p:spPr>
        <p:txBody>
          <a:bodyPr wrap="square" lIns="172016" tIns="197609" rIns="172016" bIns="197609" rtlCol="0" anchor="t"/>
          <a:lstStyle/>
          <a:p>
            <a:pPr algn="ctr">
              <a:lnSpc>
                <a:spcPts val="1313"/>
              </a:lnSpc>
            </a:pPr>
            <a:r>
              <a:rPr lang="en-US" sz="1100" kern="0" spc="12" dirty="0">
                <a:solidFill>
                  <a:srgbClr val="F4EFEB"/>
                </a:solidFill>
              </a:rPr>
              <a:t>Description or visual of notable new products / services, features, and improvements from the past year. </a:t>
            </a:r>
            <a:endParaRPr lang="en-US" sz="1050" dirty="0"/>
          </a:p>
        </p:txBody>
      </p:sp>
      <p:sp>
        <p:nvSpPr>
          <p:cNvPr id="6" name="Text 3"/>
          <p:cNvSpPr/>
          <p:nvPr/>
        </p:nvSpPr>
        <p:spPr>
          <a:xfrm>
            <a:off x="5040032" y="2043764"/>
            <a:ext cx="2901773" cy="1331833"/>
          </a:xfrm>
          <a:prstGeom prst="roundRect">
            <a:avLst>
              <a:gd name="adj" fmla="val 8000"/>
            </a:avLst>
          </a:prstGeom>
          <a:solidFill>
            <a:srgbClr val="FFFFFF">
              <a:alpha val="0"/>
            </a:srgbClr>
          </a:solidFill>
          <a:ln/>
        </p:spPr>
        <p:txBody>
          <a:bodyPr wrap="square" lIns="161210" tIns="157230" rIns="161210" bIns="157230" rtlCol="0" anchor="t"/>
          <a:lstStyle/>
          <a:p>
            <a:pPr algn="ctr">
              <a:lnSpc>
                <a:spcPts val="1313"/>
              </a:lnSpc>
            </a:pPr>
            <a:r>
              <a:rPr lang="en-US" sz="1100" kern="0" spc="12" dirty="0">
                <a:solidFill>
                  <a:srgbClr val="F4EFEB"/>
                </a:solidFill>
              </a:rPr>
              <a:t>Customizable metal thickness, size,</a:t>
            </a:r>
          </a:p>
          <a:p>
            <a:pPr algn="ctr">
              <a:lnSpc>
                <a:spcPts val="1313"/>
              </a:lnSpc>
            </a:pPr>
            <a:r>
              <a:rPr lang="en-US" sz="1100" kern="0" spc="12" dirty="0">
                <a:solidFill>
                  <a:srgbClr val="F4EFEB"/>
                </a:solidFill>
              </a:rPr>
              <a:t>weight </a:t>
            </a:r>
            <a:endParaRPr lang="en-US" sz="1050" dirty="0"/>
          </a:p>
        </p:txBody>
      </p:sp>
      <p:sp>
        <p:nvSpPr>
          <p:cNvPr id="7" name="Text 4"/>
          <p:cNvSpPr/>
          <p:nvPr/>
        </p:nvSpPr>
        <p:spPr>
          <a:xfrm>
            <a:off x="1086107" y="4425567"/>
            <a:ext cx="3108052" cy="166688"/>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Significance for the market or customer(s)</a:t>
            </a:r>
            <a:endParaRPr lang="en-US" sz="1050" dirty="0"/>
          </a:p>
        </p:txBody>
      </p:sp>
      <p:sp>
        <p:nvSpPr>
          <p:cNvPr id="8" name="Shape 5"/>
          <p:cNvSpPr/>
          <p:nvPr/>
        </p:nvSpPr>
        <p:spPr>
          <a:xfrm>
            <a:off x="1009768" y="4122430"/>
            <a:ext cx="105533" cy="91407"/>
          </a:xfrm>
          <a:prstGeom prst="triangle">
            <a:avLst/>
          </a:prstGeom>
          <a:solidFill>
            <a:srgbClr val="050631"/>
          </a:solidFill>
          <a:ln/>
        </p:spPr>
      </p:sp>
      <p:sp>
        <p:nvSpPr>
          <p:cNvPr id="9" name="Shape 6"/>
          <p:cNvSpPr/>
          <p:nvPr/>
        </p:nvSpPr>
        <p:spPr>
          <a:xfrm rot="10800000">
            <a:off x="1009768" y="4213946"/>
            <a:ext cx="105533" cy="91407"/>
          </a:xfrm>
          <a:prstGeom prst="triangle">
            <a:avLst/>
          </a:prstGeom>
          <a:solidFill>
            <a:srgbClr val="050631"/>
          </a:solidFill>
          <a:ln/>
        </p:spPr>
      </p:sp>
      <p:sp>
        <p:nvSpPr>
          <p:cNvPr id="10" name="Shape 7"/>
          <p:cNvSpPr/>
          <p:nvPr/>
        </p:nvSpPr>
        <p:spPr>
          <a:xfrm rot="5400000">
            <a:off x="1055875" y="4172030"/>
            <a:ext cx="105533" cy="91407"/>
          </a:xfrm>
          <a:prstGeom prst="triangle">
            <a:avLst/>
          </a:prstGeom>
          <a:solidFill>
            <a:srgbClr val="050631"/>
          </a:solidFill>
          <a:ln/>
        </p:spPr>
      </p:sp>
      <p:sp>
        <p:nvSpPr>
          <p:cNvPr id="11" name="Text 8"/>
          <p:cNvSpPr/>
          <p:nvPr/>
        </p:nvSpPr>
        <p:spPr>
          <a:xfrm rot="16200000">
            <a:off x="964359" y="4172030"/>
            <a:ext cx="105533" cy="91407"/>
          </a:xfrm>
          <a:prstGeom prst="triangle">
            <a:avLst/>
          </a:prstGeom>
          <a:solidFill>
            <a:srgbClr val="050631"/>
          </a:solidFill>
          <a:ln/>
        </p:spPr>
        <p:txBody>
          <a:bodyPr wrap="square" lIns="5863" tIns="10791" rIns="5863" bIns="10791" rtlCol="0" anchor="ctr"/>
          <a:lstStyle/>
          <a:p>
            <a:pPr algn="ctr">
              <a:lnSpc>
                <a:spcPts val="1313"/>
              </a:lnSpc>
            </a:pPr>
            <a:endParaRPr lang="en-US" sz="1050" dirty="0"/>
          </a:p>
        </p:txBody>
      </p:sp>
      <p:sp>
        <p:nvSpPr>
          <p:cNvPr id="12" name="Text 9"/>
          <p:cNvSpPr/>
          <p:nvPr/>
        </p:nvSpPr>
        <p:spPr>
          <a:xfrm>
            <a:off x="5272572" y="4425725"/>
            <a:ext cx="2855491" cy="166688"/>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Significance for the market or customer(s)</a:t>
            </a:r>
            <a:endParaRPr lang="en-US" sz="1050" dirty="0"/>
          </a:p>
        </p:txBody>
      </p:sp>
      <p:sp>
        <p:nvSpPr>
          <p:cNvPr id="13" name="Shape 10"/>
          <p:cNvSpPr/>
          <p:nvPr/>
        </p:nvSpPr>
        <p:spPr>
          <a:xfrm>
            <a:off x="5077723" y="4122588"/>
            <a:ext cx="105533" cy="91407"/>
          </a:xfrm>
          <a:prstGeom prst="triangle">
            <a:avLst/>
          </a:prstGeom>
          <a:solidFill>
            <a:srgbClr val="7E36E2"/>
          </a:solidFill>
          <a:ln/>
        </p:spPr>
      </p:sp>
      <p:sp>
        <p:nvSpPr>
          <p:cNvPr id="14" name="Shape 11"/>
          <p:cNvSpPr/>
          <p:nvPr/>
        </p:nvSpPr>
        <p:spPr>
          <a:xfrm rot="10800000">
            <a:off x="5077723" y="4214104"/>
            <a:ext cx="105533" cy="91407"/>
          </a:xfrm>
          <a:prstGeom prst="triangle">
            <a:avLst/>
          </a:prstGeom>
          <a:solidFill>
            <a:srgbClr val="7E36E2"/>
          </a:solidFill>
          <a:ln/>
        </p:spPr>
      </p:sp>
      <p:sp>
        <p:nvSpPr>
          <p:cNvPr id="15" name="Shape 12"/>
          <p:cNvSpPr/>
          <p:nvPr/>
        </p:nvSpPr>
        <p:spPr>
          <a:xfrm rot="5400000">
            <a:off x="5123830" y="4172188"/>
            <a:ext cx="105533" cy="91407"/>
          </a:xfrm>
          <a:prstGeom prst="triangle">
            <a:avLst/>
          </a:prstGeom>
          <a:solidFill>
            <a:srgbClr val="7E36E2"/>
          </a:solidFill>
          <a:ln/>
        </p:spPr>
      </p:sp>
      <p:sp>
        <p:nvSpPr>
          <p:cNvPr id="16" name="Shape 13"/>
          <p:cNvSpPr/>
          <p:nvPr/>
        </p:nvSpPr>
        <p:spPr>
          <a:xfrm rot="16200000">
            <a:off x="5032314" y="4172188"/>
            <a:ext cx="105533" cy="91407"/>
          </a:xfrm>
          <a:prstGeom prst="triangle">
            <a:avLst/>
          </a:prstGeom>
          <a:solidFill>
            <a:srgbClr val="7E36E2"/>
          </a:solidFill>
          <a:ln/>
        </p:spPr>
      </p:sp>
      <p:sp>
        <p:nvSpPr>
          <p:cNvPr id="2" name="Text 1">
            <a:extLst>
              <a:ext uri="{FF2B5EF4-FFF2-40B4-BE49-F238E27FC236}">
                <a16:creationId xmlns:a16="http://schemas.microsoft.com/office/drawing/2014/main" id="{FA418F66-F94D-656B-8841-F312CF2E72E6}"/>
              </a:ext>
            </a:extLst>
          </p:cNvPr>
          <p:cNvSpPr/>
          <p:nvPr/>
        </p:nvSpPr>
        <p:spPr>
          <a:xfrm>
            <a:off x="736023" y="469919"/>
            <a:ext cx="1394114" cy="382079"/>
          </a:xfrm>
          <a:prstGeom prst="rect">
            <a:avLst/>
          </a:prstGeom>
          <a:noFill/>
          <a:ln/>
        </p:spPr>
        <p:txBody>
          <a:bodyPr wrap="square" lIns="0" tIns="0" rIns="0" bIns="0" rtlCol="0" anchor="t"/>
          <a:lstStyle/>
          <a:p>
            <a:pPr algn="l">
              <a:lnSpc>
                <a:spcPts val="1013"/>
              </a:lnSpc>
            </a:pPr>
            <a:r>
              <a:rPr lang="en-US" sz="2000" b="1" dirty="0">
                <a:solidFill>
                  <a:srgbClr val="050631"/>
                </a:solidFill>
                <a:latin typeface="Helmet" pitchFamily="34" charset="0"/>
                <a:ea typeface="Helmet" pitchFamily="34" charset="-122"/>
                <a:cs typeface="Helmet" pitchFamily="34" charset="-120"/>
              </a:rPr>
              <a:t>Changes</a:t>
            </a:r>
            <a:r>
              <a:rPr lang="en-US" sz="1400" b="1" dirty="0">
                <a:solidFill>
                  <a:srgbClr val="050631"/>
                </a:solidFill>
                <a:latin typeface="Helmet" pitchFamily="34" charset="0"/>
                <a:ea typeface="Helmet" pitchFamily="34" charset="-122"/>
                <a:cs typeface="Helmet" pitchFamily="34" charset="-120"/>
              </a:rPr>
              <a:t> </a:t>
            </a:r>
            <a:endParaRPr lang="en-US" sz="1350" dirty="0"/>
          </a:p>
        </p:txBody>
      </p:sp>
      <p:sp>
        <p:nvSpPr>
          <p:cNvPr id="21" name="Text 2">
            <a:extLst>
              <a:ext uri="{FF2B5EF4-FFF2-40B4-BE49-F238E27FC236}">
                <a16:creationId xmlns:a16="http://schemas.microsoft.com/office/drawing/2014/main" id="{1970ABA0-51F6-E8A5-50E1-2D8E9005CD52}"/>
              </a:ext>
            </a:extLst>
          </p:cNvPr>
          <p:cNvSpPr/>
          <p:nvPr/>
        </p:nvSpPr>
        <p:spPr>
          <a:xfrm>
            <a:off x="976744" y="717082"/>
            <a:ext cx="1558637" cy="269833"/>
          </a:xfrm>
          <a:prstGeom prst="rect">
            <a:avLst/>
          </a:prstGeom>
          <a:noFill/>
          <a:ln/>
        </p:spPr>
        <p:txBody>
          <a:bodyPr wrap="square" lIns="0" tIns="0" rIns="0" bIns="0" rtlCol="0" anchor="t"/>
          <a:lstStyle/>
          <a:p>
            <a:pPr algn="l">
              <a:lnSpc>
                <a:spcPts val="1013"/>
              </a:lnSpc>
            </a:pPr>
            <a:r>
              <a:rPr lang="en-US" b="1" dirty="0">
                <a:solidFill>
                  <a:srgbClr val="050631"/>
                </a:solidFill>
                <a:latin typeface="Helmet" pitchFamily="34" charset="0"/>
                <a:ea typeface="Helmet" pitchFamily="34" charset="-122"/>
                <a:cs typeface="Helmet" pitchFamily="34" charset="-120"/>
              </a:rPr>
              <a:t>We've Made</a:t>
            </a:r>
            <a:endParaRPr lang="en-US" sz="16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50631"/>
        </a:solidFill>
        <a:effectLst/>
      </p:bgPr>
    </p:bg>
    <p:spTree>
      <p:nvGrpSpPr>
        <p:cNvPr id="1" name=""/>
        <p:cNvGrpSpPr/>
        <p:nvPr/>
      </p:nvGrpSpPr>
      <p:grpSpPr>
        <a:xfrm>
          <a:off x="0" y="0"/>
          <a:ext cx="0" cy="0"/>
          <a:chOff x="0" y="0"/>
          <a:chExt cx="0" cy="0"/>
        </a:xfrm>
      </p:grpSpPr>
      <p:sp>
        <p:nvSpPr>
          <p:cNvPr id="3" name="Shape 0"/>
          <p:cNvSpPr/>
          <p:nvPr/>
        </p:nvSpPr>
        <p:spPr>
          <a:xfrm rot="900000">
            <a:off x="8826241" y="2435781"/>
            <a:ext cx="533771" cy="533771"/>
          </a:xfrm>
          <a:prstGeom prst="roundRect">
            <a:avLst>
              <a:gd name="adj" fmla="val -171309"/>
            </a:avLst>
          </a:prstGeom>
          <a:solidFill>
            <a:srgbClr val="FFFFFF">
              <a:alpha val="0"/>
            </a:srgbClr>
          </a:solidFill>
          <a:ln w="21167">
            <a:solidFill>
              <a:srgbClr val="F5016A"/>
            </a:solidFill>
            <a:prstDash val="solid"/>
          </a:ln>
        </p:spPr>
      </p:sp>
      <p:sp>
        <p:nvSpPr>
          <p:cNvPr id="4" name="Text 1"/>
          <p:cNvSpPr/>
          <p:nvPr/>
        </p:nvSpPr>
        <p:spPr>
          <a:xfrm>
            <a:off x="-836657" y="3325829"/>
            <a:ext cx="2843715" cy="2843715"/>
          </a:xfrm>
          <a:prstGeom prst="ellipse">
            <a:avLst/>
          </a:prstGeom>
          <a:solidFill>
            <a:srgbClr val="7E36E2"/>
          </a:solidFill>
          <a:ln/>
        </p:spPr>
        <p:txBody>
          <a:bodyPr wrap="square" lIns="157984" tIns="335716" rIns="157984" bIns="335716" rtlCol="0" anchor="ctr"/>
          <a:lstStyle/>
          <a:p>
            <a:pPr algn="ctr">
              <a:lnSpc>
                <a:spcPts val="1313"/>
              </a:lnSpc>
            </a:pPr>
            <a:endParaRPr lang="en-US" sz="1050" dirty="0"/>
          </a:p>
        </p:txBody>
      </p:sp>
      <p:sp>
        <p:nvSpPr>
          <p:cNvPr id="5" name="Text 2"/>
          <p:cNvSpPr/>
          <p:nvPr/>
        </p:nvSpPr>
        <p:spPr>
          <a:xfrm>
            <a:off x="473966" y="1539766"/>
            <a:ext cx="8193784" cy="1796641"/>
          </a:xfrm>
          <a:prstGeom prst="rect">
            <a:avLst/>
          </a:prstGeom>
          <a:noFill/>
          <a:ln/>
        </p:spPr>
        <p:txBody>
          <a:bodyPr wrap="square" lIns="0" tIns="0" rIns="0" bIns="0" rtlCol="0" anchor="b"/>
          <a:lstStyle/>
          <a:p>
            <a:pPr algn="l">
              <a:lnSpc>
                <a:spcPts val="4725"/>
              </a:lnSpc>
            </a:pPr>
            <a:endParaRPr lang="en-US" sz="3750" dirty="0"/>
          </a:p>
        </p:txBody>
      </p:sp>
      <p:sp>
        <p:nvSpPr>
          <p:cNvPr id="6" name="Text 3"/>
          <p:cNvSpPr/>
          <p:nvPr/>
        </p:nvSpPr>
        <p:spPr>
          <a:xfrm>
            <a:off x="476250" y="478330"/>
            <a:ext cx="476250"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What</a:t>
            </a:r>
            <a:endParaRPr lang="en-US" sz="1350" dirty="0"/>
          </a:p>
        </p:txBody>
      </p:sp>
      <p:sp>
        <p:nvSpPr>
          <p:cNvPr id="7" name="Text 4"/>
          <p:cNvSpPr/>
          <p:nvPr/>
        </p:nvSpPr>
        <p:spPr>
          <a:xfrm>
            <a:off x="614363" y="617495"/>
            <a:ext cx="1136228"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They're Saying</a:t>
            </a:r>
            <a:endParaRPr lang="en-US" sz="1350" dirty="0"/>
          </a:p>
        </p:txBody>
      </p:sp>
      <p:sp>
        <p:nvSpPr>
          <p:cNvPr id="8" name="Text 5"/>
          <p:cNvSpPr/>
          <p:nvPr/>
        </p:nvSpPr>
        <p:spPr>
          <a:xfrm>
            <a:off x="3482898" y="-210286"/>
            <a:ext cx="461435" cy="461435"/>
          </a:xfrm>
          <a:prstGeom prst="ellipse">
            <a:avLst/>
          </a:prstGeom>
          <a:solidFill>
            <a:srgbClr val="F5016A"/>
          </a:solidFill>
          <a:ln/>
        </p:spPr>
        <p:txBody>
          <a:bodyPr wrap="square" lIns="25635" tIns="54475" rIns="25635" bIns="54475" rtlCol="0" anchor="ctr"/>
          <a:lstStyle/>
          <a:p>
            <a:pPr algn="ctr">
              <a:lnSpc>
                <a:spcPts val="1313"/>
              </a:lnSpc>
            </a:pPr>
            <a:endParaRPr lang="en-US" sz="1050" dirty="0"/>
          </a:p>
        </p:txBody>
      </p:sp>
      <p:sp>
        <p:nvSpPr>
          <p:cNvPr id="9" name="Text 6"/>
          <p:cNvSpPr/>
          <p:nvPr/>
        </p:nvSpPr>
        <p:spPr>
          <a:xfrm rot="20100000">
            <a:off x="3591515" y="-94485"/>
            <a:ext cx="2344991" cy="1047750"/>
          </a:xfrm>
          <a:prstGeom prst="roundRect">
            <a:avLst>
              <a:gd name="adj" fmla="val 80000"/>
            </a:avLst>
          </a:prstGeom>
          <a:solidFill>
            <a:srgbClr val="F15108"/>
          </a:solidFill>
          <a:ln/>
        </p:spPr>
        <p:txBody>
          <a:bodyPr wrap="square" lIns="130277" tIns="123693" rIns="130277" bIns="123693" rtlCol="0" anchor="ctr"/>
          <a:lstStyle/>
          <a:p>
            <a:pPr algn="ctr">
              <a:lnSpc>
                <a:spcPts val="1313"/>
              </a:lnSpc>
            </a:pPr>
            <a:endParaRPr lang="en-US" sz="1050" dirty="0"/>
          </a:p>
        </p:txBody>
      </p:sp>
      <p:sp>
        <p:nvSpPr>
          <p:cNvPr id="11" name="Text 8"/>
          <p:cNvSpPr/>
          <p:nvPr/>
        </p:nvSpPr>
        <p:spPr>
          <a:xfrm>
            <a:off x="476250" y="1400601"/>
            <a:ext cx="342900" cy="1080120"/>
          </a:xfrm>
          <a:prstGeom prst="rect">
            <a:avLst/>
          </a:prstGeom>
          <a:noFill/>
          <a:ln/>
        </p:spPr>
        <p:txBody>
          <a:bodyPr wrap="square" lIns="0" tIns="0" rIns="0" bIns="0" rtlCol="0" anchor="b"/>
          <a:lstStyle/>
          <a:p>
            <a:pPr algn="l">
              <a:lnSpc>
                <a:spcPts val="8505"/>
              </a:lnSpc>
            </a:pPr>
            <a:endParaRPr lang="en-US" sz="6750" dirty="0"/>
          </a:p>
        </p:txBody>
      </p:sp>
      <p:sp>
        <p:nvSpPr>
          <p:cNvPr id="13" name="Shape 10"/>
          <p:cNvSpPr/>
          <p:nvPr/>
        </p:nvSpPr>
        <p:spPr>
          <a:xfrm rot="18600000">
            <a:off x="7701870" y="183115"/>
            <a:ext cx="303560" cy="262926"/>
          </a:xfrm>
          <a:prstGeom prst="triangle">
            <a:avLst/>
          </a:prstGeom>
          <a:solidFill>
            <a:srgbClr val="05AACF"/>
          </a:solidFill>
          <a:ln/>
        </p:spPr>
      </p:sp>
      <p:sp>
        <p:nvSpPr>
          <p:cNvPr id="2" name="TextBox 1">
            <a:extLst>
              <a:ext uri="{FF2B5EF4-FFF2-40B4-BE49-F238E27FC236}">
                <a16:creationId xmlns:a16="http://schemas.microsoft.com/office/drawing/2014/main" id="{8F6E53AF-3797-EBF7-E001-C07593D0E4D1}"/>
              </a:ext>
            </a:extLst>
          </p:cNvPr>
          <p:cNvSpPr txBox="1"/>
          <p:nvPr/>
        </p:nvSpPr>
        <p:spPr>
          <a:xfrm>
            <a:off x="2388032" y="1978606"/>
            <a:ext cx="4998027" cy="707886"/>
          </a:xfrm>
          <a:prstGeom prst="rect">
            <a:avLst/>
          </a:prstGeom>
          <a:noFill/>
        </p:spPr>
        <p:txBody>
          <a:bodyPr wrap="square" rtlCol="0">
            <a:spAutoFit/>
          </a:bodyPr>
          <a:lstStyle/>
          <a:p>
            <a:r>
              <a:rPr lang="en-US" sz="4000" b="1" dirty="0">
                <a:solidFill>
                  <a:schemeClr val="bg1"/>
                </a:solidFill>
                <a:latin typeface="Helmet"/>
              </a:rPr>
              <a:t>Customer Reviews</a:t>
            </a:r>
          </a:p>
        </p:txBody>
      </p:sp>
    </p:spTree>
    <p:extLst>
      <p:ext uri="{BB962C8B-B14F-4D97-AF65-F5344CB8AC3E}">
        <p14:creationId xmlns:p14="http://schemas.microsoft.com/office/powerpoint/2010/main" val="38984036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50631"/>
        </a:solidFill>
        <a:effectLst/>
      </p:bgPr>
    </p:bg>
    <p:spTree>
      <p:nvGrpSpPr>
        <p:cNvPr id="1" name=""/>
        <p:cNvGrpSpPr/>
        <p:nvPr/>
      </p:nvGrpSpPr>
      <p:grpSpPr>
        <a:xfrm>
          <a:off x="0" y="0"/>
          <a:ext cx="0" cy="0"/>
          <a:chOff x="0" y="0"/>
          <a:chExt cx="0" cy="0"/>
        </a:xfrm>
      </p:grpSpPr>
      <p:sp>
        <p:nvSpPr>
          <p:cNvPr id="3" name="Shape 0"/>
          <p:cNvSpPr/>
          <p:nvPr/>
        </p:nvSpPr>
        <p:spPr>
          <a:xfrm rot="900000">
            <a:off x="8826241" y="2435781"/>
            <a:ext cx="533771" cy="533771"/>
          </a:xfrm>
          <a:prstGeom prst="roundRect">
            <a:avLst>
              <a:gd name="adj" fmla="val -171309"/>
            </a:avLst>
          </a:prstGeom>
          <a:solidFill>
            <a:srgbClr val="FFFFFF">
              <a:alpha val="0"/>
            </a:srgbClr>
          </a:solidFill>
          <a:ln w="21167">
            <a:solidFill>
              <a:srgbClr val="F5016A"/>
            </a:solidFill>
            <a:prstDash val="solid"/>
          </a:ln>
        </p:spPr>
      </p:sp>
      <p:sp>
        <p:nvSpPr>
          <p:cNvPr id="4" name="Text 1"/>
          <p:cNvSpPr/>
          <p:nvPr/>
        </p:nvSpPr>
        <p:spPr>
          <a:xfrm>
            <a:off x="-836657" y="3325829"/>
            <a:ext cx="2843715" cy="2843715"/>
          </a:xfrm>
          <a:prstGeom prst="ellipse">
            <a:avLst/>
          </a:prstGeom>
          <a:solidFill>
            <a:srgbClr val="7E36E2"/>
          </a:solidFill>
          <a:ln/>
        </p:spPr>
        <p:txBody>
          <a:bodyPr wrap="square" lIns="157984" tIns="335716" rIns="157984" bIns="335716" rtlCol="0" anchor="ctr"/>
          <a:lstStyle/>
          <a:p>
            <a:pPr algn="ctr">
              <a:lnSpc>
                <a:spcPts val="1313"/>
              </a:lnSpc>
            </a:pPr>
            <a:endParaRPr lang="en-US" sz="1050" dirty="0"/>
          </a:p>
        </p:txBody>
      </p:sp>
      <p:sp>
        <p:nvSpPr>
          <p:cNvPr id="5" name="Text 2"/>
          <p:cNvSpPr/>
          <p:nvPr/>
        </p:nvSpPr>
        <p:spPr>
          <a:xfrm>
            <a:off x="473966" y="1539766"/>
            <a:ext cx="8193784" cy="1796641"/>
          </a:xfrm>
          <a:prstGeom prst="rect">
            <a:avLst/>
          </a:prstGeom>
          <a:noFill/>
          <a:ln/>
        </p:spPr>
        <p:txBody>
          <a:bodyPr wrap="square" lIns="0" tIns="0" rIns="0" bIns="0" rtlCol="0" anchor="b"/>
          <a:lstStyle/>
          <a:p>
            <a:pPr algn="l">
              <a:lnSpc>
                <a:spcPts val="4725"/>
              </a:lnSpc>
            </a:pPr>
            <a:r>
              <a:rPr lang="en-US" sz="3800" b="1" dirty="0">
                <a:solidFill>
                  <a:srgbClr val="F4B60C"/>
                </a:solidFill>
                <a:latin typeface="Helmet" pitchFamily="34" charset="0"/>
                <a:ea typeface="Helmet" pitchFamily="34" charset="-122"/>
                <a:cs typeface="Helmet" pitchFamily="34" charset="-120"/>
              </a:rPr>
              <a:t>‘Like the option of customizing the fitness bench. Can add leg curl and bicep curl, which is great.’</a:t>
            </a:r>
            <a:endParaRPr lang="en-US" sz="3750" dirty="0"/>
          </a:p>
        </p:txBody>
      </p:sp>
      <p:sp>
        <p:nvSpPr>
          <p:cNvPr id="6" name="Text 3"/>
          <p:cNvSpPr/>
          <p:nvPr/>
        </p:nvSpPr>
        <p:spPr>
          <a:xfrm>
            <a:off x="476250" y="478330"/>
            <a:ext cx="476250"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What</a:t>
            </a:r>
            <a:endParaRPr lang="en-US" sz="1350" dirty="0"/>
          </a:p>
        </p:txBody>
      </p:sp>
      <p:sp>
        <p:nvSpPr>
          <p:cNvPr id="7" name="Text 4"/>
          <p:cNvSpPr/>
          <p:nvPr/>
        </p:nvSpPr>
        <p:spPr>
          <a:xfrm>
            <a:off x="614363" y="617495"/>
            <a:ext cx="1136228"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They're Saying</a:t>
            </a:r>
            <a:endParaRPr lang="en-US" sz="1350" dirty="0"/>
          </a:p>
        </p:txBody>
      </p:sp>
      <p:sp>
        <p:nvSpPr>
          <p:cNvPr id="8" name="Text 5"/>
          <p:cNvSpPr/>
          <p:nvPr/>
        </p:nvSpPr>
        <p:spPr>
          <a:xfrm>
            <a:off x="3482898" y="-210286"/>
            <a:ext cx="461435" cy="461435"/>
          </a:xfrm>
          <a:prstGeom prst="ellipse">
            <a:avLst/>
          </a:prstGeom>
          <a:solidFill>
            <a:srgbClr val="F5016A"/>
          </a:solidFill>
          <a:ln/>
        </p:spPr>
        <p:txBody>
          <a:bodyPr wrap="square" lIns="25635" tIns="54475" rIns="25635" bIns="54475" rtlCol="0" anchor="ctr"/>
          <a:lstStyle/>
          <a:p>
            <a:pPr algn="ctr">
              <a:lnSpc>
                <a:spcPts val="1313"/>
              </a:lnSpc>
            </a:pPr>
            <a:endParaRPr lang="en-US" sz="1050" dirty="0"/>
          </a:p>
        </p:txBody>
      </p:sp>
      <p:sp>
        <p:nvSpPr>
          <p:cNvPr id="9" name="Text 6"/>
          <p:cNvSpPr/>
          <p:nvPr/>
        </p:nvSpPr>
        <p:spPr>
          <a:xfrm rot="20100000">
            <a:off x="3591515" y="-94485"/>
            <a:ext cx="2344991" cy="1047750"/>
          </a:xfrm>
          <a:prstGeom prst="roundRect">
            <a:avLst>
              <a:gd name="adj" fmla="val 80000"/>
            </a:avLst>
          </a:prstGeom>
          <a:solidFill>
            <a:srgbClr val="F15108"/>
          </a:solidFill>
          <a:ln/>
        </p:spPr>
        <p:txBody>
          <a:bodyPr wrap="square" lIns="130277" tIns="123693" rIns="130277" bIns="123693" rtlCol="0" anchor="ctr"/>
          <a:lstStyle/>
          <a:p>
            <a:pPr algn="ctr">
              <a:lnSpc>
                <a:spcPts val="1313"/>
              </a:lnSpc>
            </a:pPr>
            <a:endParaRPr lang="en-US" sz="1050" dirty="0"/>
          </a:p>
        </p:txBody>
      </p:sp>
      <p:sp>
        <p:nvSpPr>
          <p:cNvPr id="10" name="Text 7"/>
          <p:cNvSpPr/>
          <p:nvPr/>
        </p:nvSpPr>
        <p:spPr>
          <a:xfrm>
            <a:off x="473966" y="4543425"/>
            <a:ext cx="1276625" cy="242180"/>
          </a:xfrm>
          <a:prstGeom prst="rect">
            <a:avLst/>
          </a:prstGeom>
          <a:noFill/>
          <a:ln/>
        </p:spPr>
        <p:txBody>
          <a:bodyPr wrap="square" lIns="0" tIns="0" rIns="0" bIns="0" rtlCol="0" anchor="t"/>
          <a:lstStyle/>
          <a:p>
            <a:pPr algn="l">
              <a:lnSpc>
                <a:spcPts val="1013"/>
              </a:lnSpc>
            </a:pPr>
            <a:r>
              <a:rPr lang="en-US" sz="1400" b="0" dirty="0">
                <a:solidFill>
                  <a:srgbClr val="F4B60C"/>
                </a:solidFill>
                <a:latin typeface="Migra" pitchFamily="34" charset="0"/>
                <a:ea typeface="Migra" pitchFamily="34" charset="-122"/>
                <a:cs typeface="Migra" pitchFamily="34" charset="-120"/>
              </a:rPr>
              <a:t> (</a:t>
            </a:r>
            <a:r>
              <a:rPr lang="en-US" sz="1400" dirty="0">
                <a:solidFill>
                  <a:srgbClr val="F4B60C"/>
                </a:solidFill>
                <a:latin typeface="Migra" pitchFamily="34" charset="0"/>
                <a:ea typeface="Migra" pitchFamily="34" charset="-122"/>
                <a:cs typeface="Migra" pitchFamily="34" charset="-120"/>
              </a:rPr>
              <a:t>Mr. Salman</a:t>
            </a:r>
            <a:r>
              <a:rPr lang="en-US" sz="1400" b="0" dirty="0">
                <a:solidFill>
                  <a:srgbClr val="F4B60C"/>
                </a:solidFill>
                <a:latin typeface="Migra" pitchFamily="34" charset="0"/>
                <a:ea typeface="Migra" pitchFamily="34" charset="-122"/>
                <a:cs typeface="Migra" pitchFamily="34" charset="-120"/>
              </a:rPr>
              <a:t>)</a:t>
            </a:r>
            <a:endParaRPr lang="en-US" sz="1350" dirty="0"/>
          </a:p>
        </p:txBody>
      </p:sp>
      <p:sp>
        <p:nvSpPr>
          <p:cNvPr id="11" name="Text 8"/>
          <p:cNvSpPr/>
          <p:nvPr/>
        </p:nvSpPr>
        <p:spPr>
          <a:xfrm>
            <a:off x="476250" y="1400601"/>
            <a:ext cx="342900" cy="1080120"/>
          </a:xfrm>
          <a:prstGeom prst="rect">
            <a:avLst/>
          </a:prstGeom>
          <a:noFill/>
          <a:ln/>
        </p:spPr>
        <p:txBody>
          <a:bodyPr wrap="square" lIns="0" tIns="0" rIns="0" bIns="0" rtlCol="0" anchor="b"/>
          <a:lstStyle/>
          <a:p>
            <a:pPr algn="l">
              <a:lnSpc>
                <a:spcPts val="8505"/>
              </a:lnSpc>
            </a:pPr>
            <a:endParaRPr lang="en-US" sz="6750" dirty="0"/>
          </a:p>
        </p:txBody>
      </p:sp>
      <p:sp>
        <p:nvSpPr>
          <p:cNvPr id="13" name="Shape 10"/>
          <p:cNvSpPr/>
          <p:nvPr/>
        </p:nvSpPr>
        <p:spPr>
          <a:xfrm rot="18600000">
            <a:off x="7701870" y="183115"/>
            <a:ext cx="303560" cy="262926"/>
          </a:xfrm>
          <a:prstGeom prst="triangle">
            <a:avLst/>
          </a:prstGeom>
          <a:solidFill>
            <a:srgbClr val="05AACF"/>
          </a:solidFill>
          <a:ln/>
        </p:spPr>
      </p:sp>
    </p:spTree>
    <p:extLst>
      <p:ext uri="{BB962C8B-B14F-4D97-AF65-F5344CB8AC3E}">
        <p14:creationId xmlns:p14="http://schemas.microsoft.com/office/powerpoint/2010/main" val="751847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50631"/>
        </a:solidFill>
        <a:effectLst/>
      </p:bgPr>
    </p:bg>
    <p:spTree>
      <p:nvGrpSpPr>
        <p:cNvPr id="1" name=""/>
        <p:cNvGrpSpPr/>
        <p:nvPr/>
      </p:nvGrpSpPr>
      <p:grpSpPr>
        <a:xfrm>
          <a:off x="0" y="0"/>
          <a:ext cx="0" cy="0"/>
          <a:chOff x="0" y="0"/>
          <a:chExt cx="0" cy="0"/>
        </a:xfrm>
      </p:grpSpPr>
      <p:sp>
        <p:nvSpPr>
          <p:cNvPr id="3" name="Shape 0"/>
          <p:cNvSpPr/>
          <p:nvPr/>
        </p:nvSpPr>
        <p:spPr>
          <a:xfrm rot="900000">
            <a:off x="8826241" y="2435781"/>
            <a:ext cx="533771" cy="533771"/>
          </a:xfrm>
          <a:prstGeom prst="roundRect">
            <a:avLst>
              <a:gd name="adj" fmla="val -171309"/>
            </a:avLst>
          </a:prstGeom>
          <a:solidFill>
            <a:srgbClr val="FFFFFF">
              <a:alpha val="0"/>
            </a:srgbClr>
          </a:solidFill>
          <a:ln w="21167">
            <a:solidFill>
              <a:srgbClr val="F5016A"/>
            </a:solidFill>
            <a:prstDash val="solid"/>
          </a:ln>
        </p:spPr>
      </p:sp>
      <p:sp>
        <p:nvSpPr>
          <p:cNvPr id="4" name="Text 1"/>
          <p:cNvSpPr/>
          <p:nvPr/>
        </p:nvSpPr>
        <p:spPr>
          <a:xfrm>
            <a:off x="-836657" y="3325829"/>
            <a:ext cx="2843715" cy="2843715"/>
          </a:xfrm>
          <a:prstGeom prst="ellipse">
            <a:avLst/>
          </a:prstGeom>
          <a:solidFill>
            <a:srgbClr val="7E36E2"/>
          </a:solidFill>
          <a:ln/>
        </p:spPr>
        <p:txBody>
          <a:bodyPr wrap="square" lIns="157984" tIns="335716" rIns="157984" bIns="335716" rtlCol="0" anchor="ctr"/>
          <a:lstStyle/>
          <a:p>
            <a:pPr algn="ctr">
              <a:lnSpc>
                <a:spcPts val="1313"/>
              </a:lnSpc>
            </a:pPr>
            <a:endParaRPr lang="en-US" sz="1050" dirty="0"/>
          </a:p>
        </p:txBody>
      </p:sp>
      <p:sp>
        <p:nvSpPr>
          <p:cNvPr id="5" name="Text 2"/>
          <p:cNvSpPr/>
          <p:nvPr/>
        </p:nvSpPr>
        <p:spPr>
          <a:xfrm>
            <a:off x="473966" y="1539766"/>
            <a:ext cx="8193784" cy="1796641"/>
          </a:xfrm>
          <a:prstGeom prst="rect">
            <a:avLst/>
          </a:prstGeom>
          <a:noFill/>
          <a:ln/>
        </p:spPr>
        <p:txBody>
          <a:bodyPr wrap="square" lIns="0" tIns="0" rIns="0" bIns="0" rtlCol="0" anchor="b"/>
          <a:lstStyle/>
          <a:p>
            <a:pPr algn="l">
              <a:lnSpc>
                <a:spcPts val="4725"/>
              </a:lnSpc>
            </a:pPr>
            <a:r>
              <a:rPr lang="en-US" sz="3800" b="1" dirty="0">
                <a:solidFill>
                  <a:srgbClr val="F4B60C"/>
                </a:solidFill>
                <a:latin typeface="Helmet" pitchFamily="34" charset="0"/>
                <a:ea typeface="Helmet" pitchFamily="34" charset="-122"/>
                <a:cs typeface="Helmet" pitchFamily="34" charset="-120"/>
              </a:rPr>
              <a:t>‘Quality of the dumbbells is the best.’</a:t>
            </a:r>
            <a:endParaRPr lang="en-US" sz="3750" dirty="0"/>
          </a:p>
        </p:txBody>
      </p:sp>
      <p:sp>
        <p:nvSpPr>
          <p:cNvPr id="6" name="Text 3"/>
          <p:cNvSpPr/>
          <p:nvPr/>
        </p:nvSpPr>
        <p:spPr>
          <a:xfrm>
            <a:off x="476250" y="478330"/>
            <a:ext cx="476250"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What</a:t>
            </a:r>
            <a:endParaRPr lang="en-US" sz="1350" dirty="0"/>
          </a:p>
        </p:txBody>
      </p:sp>
      <p:sp>
        <p:nvSpPr>
          <p:cNvPr id="7" name="Text 4"/>
          <p:cNvSpPr/>
          <p:nvPr/>
        </p:nvSpPr>
        <p:spPr>
          <a:xfrm>
            <a:off x="614363" y="617495"/>
            <a:ext cx="1136228"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They're Saying</a:t>
            </a:r>
            <a:endParaRPr lang="en-US" sz="1350" dirty="0"/>
          </a:p>
        </p:txBody>
      </p:sp>
      <p:sp>
        <p:nvSpPr>
          <p:cNvPr id="8" name="Text 5"/>
          <p:cNvSpPr/>
          <p:nvPr/>
        </p:nvSpPr>
        <p:spPr>
          <a:xfrm>
            <a:off x="3482898" y="-210286"/>
            <a:ext cx="461435" cy="461435"/>
          </a:xfrm>
          <a:prstGeom prst="ellipse">
            <a:avLst/>
          </a:prstGeom>
          <a:solidFill>
            <a:srgbClr val="F5016A"/>
          </a:solidFill>
          <a:ln/>
        </p:spPr>
        <p:txBody>
          <a:bodyPr wrap="square" lIns="25635" tIns="54475" rIns="25635" bIns="54475" rtlCol="0" anchor="ctr"/>
          <a:lstStyle/>
          <a:p>
            <a:pPr algn="ctr">
              <a:lnSpc>
                <a:spcPts val="1313"/>
              </a:lnSpc>
            </a:pPr>
            <a:endParaRPr lang="en-US" sz="1050" dirty="0"/>
          </a:p>
        </p:txBody>
      </p:sp>
      <p:sp>
        <p:nvSpPr>
          <p:cNvPr id="9" name="Text 6"/>
          <p:cNvSpPr/>
          <p:nvPr/>
        </p:nvSpPr>
        <p:spPr>
          <a:xfrm rot="20100000">
            <a:off x="3591515" y="-94485"/>
            <a:ext cx="2344991" cy="1047750"/>
          </a:xfrm>
          <a:prstGeom prst="roundRect">
            <a:avLst>
              <a:gd name="adj" fmla="val 80000"/>
            </a:avLst>
          </a:prstGeom>
          <a:solidFill>
            <a:srgbClr val="F15108"/>
          </a:solidFill>
          <a:ln/>
        </p:spPr>
        <p:txBody>
          <a:bodyPr wrap="square" lIns="130277" tIns="123693" rIns="130277" bIns="123693" rtlCol="0" anchor="ctr"/>
          <a:lstStyle/>
          <a:p>
            <a:pPr algn="ctr">
              <a:lnSpc>
                <a:spcPts val="1313"/>
              </a:lnSpc>
            </a:pPr>
            <a:endParaRPr lang="en-US" sz="1050" dirty="0"/>
          </a:p>
        </p:txBody>
      </p:sp>
      <p:sp>
        <p:nvSpPr>
          <p:cNvPr id="10" name="Text 7"/>
          <p:cNvSpPr/>
          <p:nvPr/>
        </p:nvSpPr>
        <p:spPr>
          <a:xfrm>
            <a:off x="473966" y="4543425"/>
            <a:ext cx="1276625" cy="242180"/>
          </a:xfrm>
          <a:prstGeom prst="rect">
            <a:avLst/>
          </a:prstGeom>
          <a:noFill/>
          <a:ln/>
        </p:spPr>
        <p:txBody>
          <a:bodyPr wrap="square" lIns="0" tIns="0" rIns="0" bIns="0" rtlCol="0" anchor="t"/>
          <a:lstStyle/>
          <a:p>
            <a:pPr algn="l">
              <a:lnSpc>
                <a:spcPts val="1013"/>
              </a:lnSpc>
            </a:pPr>
            <a:r>
              <a:rPr lang="en-US" sz="1400" b="0" dirty="0">
                <a:solidFill>
                  <a:srgbClr val="F4B60C"/>
                </a:solidFill>
                <a:latin typeface="Migra" pitchFamily="34" charset="0"/>
                <a:ea typeface="Migra" pitchFamily="34" charset="-122"/>
                <a:cs typeface="Migra" pitchFamily="34" charset="-120"/>
              </a:rPr>
              <a:t> (</a:t>
            </a:r>
            <a:r>
              <a:rPr lang="en-US" sz="1400" dirty="0">
                <a:solidFill>
                  <a:srgbClr val="F4B60C"/>
                </a:solidFill>
                <a:latin typeface="Migra" pitchFamily="34" charset="0"/>
                <a:ea typeface="Migra" pitchFamily="34" charset="-122"/>
                <a:cs typeface="Migra" pitchFamily="34" charset="-120"/>
              </a:rPr>
              <a:t>Mr. Pavan</a:t>
            </a:r>
            <a:r>
              <a:rPr lang="en-US" sz="1400" b="0" dirty="0">
                <a:solidFill>
                  <a:srgbClr val="F4B60C"/>
                </a:solidFill>
                <a:latin typeface="Migra" pitchFamily="34" charset="0"/>
                <a:ea typeface="Migra" pitchFamily="34" charset="-122"/>
                <a:cs typeface="Migra" pitchFamily="34" charset="-120"/>
              </a:rPr>
              <a:t>)</a:t>
            </a:r>
            <a:endParaRPr lang="en-US" sz="1350" dirty="0"/>
          </a:p>
        </p:txBody>
      </p:sp>
      <p:sp>
        <p:nvSpPr>
          <p:cNvPr id="11" name="Text 8"/>
          <p:cNvSpPr/>
          <p:nvPr/>
        </p:nvSpPr>
        <p:spPr>
          <a:xfrm>
            <a:off x="476250" y="1400601"/>
            <a:ext cx="342900" cy="1080120"/>
          </a:xfrm>
          <a:prstGeom prst="rect">
            <a:avLst/>
          </a:prstGeom>
          <a:noFill/>
          <a:ln/>
        </p:spPr>
        <p:txBody>
          <a:bodyPr wrap="square" lIns="0" tIns="0" rIns="0" bIns="0" rtlCol="0" anchor="b"/>
          <a:lstStyle/>
          <a:p>
            <a:pPr algn="l">
              <a:lnSpc>
                <a:spcPts val="8505"/>
              </a:lnSpc>
            </a:pPr>
            <a:endParaRPr lang="en-US" sz="6750" dirty="0"/>
          </a:p>
        </p:txBody>
      </p:sp>
      <p:sp>
        <p:nvSpPr>
          <p:cNvPr id="13" name="Shape 10"/>
          <p:cNvSpPr/>
          <p:nvPr/>
        </p:nvSpPr>
        <p:spPr>
          <a:xfrm rot="18600000">
            <a:off x="7701870" y="183115"/>
            <a:ext cx="303560" cy="262926"/>
          </a:xfrm>
          <a:prstGeom prst="triangle">
            <a:avLst/>
          </a:prstGeom>
          <a:solidFill>
            <a:srgbClr val="05AACF"/>
          </a:solidFill>
          <a:ln/>
        </p:spPr>
      </p:sp>
    </p:spTree>
    <p:extLst>
      <p:ext uri="{BB962C8B-B14F-4D97-AF65-F5344CB8AC3E}">
        <p14:creationId xmlns:p14="http://schemas.microsoft.com/office/powerpoint/2010/main" val="16537536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name="Slide 9">
    <p:bg>
      <p:bgPr>
        <a:solidFill>
          <a:srgbClr val="050631"/>
        </a:solidFill>
        <a:effectLst/>
      </p:bgPr>
    </p:bg>
    <p:spTree>
      <p:nvGrpSpPr>
        <p:cNvPr id="1" name=""/>
        <p:cNvGrpSpPr/>
        <p:nvPr/>
      </p:nvGrpSpPr>
      <p:grpSpPr>
        <a:xfrm>
          <a:off x="0" y="0"/>
          <a:ext cx="0" cy="0"/>
          <a:chOff x="0" y="0"/>
          <a:chExt cx="0" cy="0"/>
        </a:xfrm>
      </p:grpSpPr>
      <p:sp>
        <p:nvSpPr>
          <p:cNvPr id="3" name="Shape 0"/>
          <p:cNvSpPr/>
          <p:nvPr/>
        </p:nvSpPr>
        <p:spPr>
          <a:xfrm rot="900000">
            <a:off x="8826241" y="2435781"/>
            <a:ext cx="533771" cy="533771"/>
          </a:xfrm>
          <a:prstGeom prst="roundRect">
            <a:avLst>
              <a:gd name="adj" fmla="val -171309"/>
            </a:avLst>
          </a:prstGeom>
          <a:solidFill>
            <a:srgbClr val="FFFFFF">
              <a:alpha val="0"/>
            </a:srgbClr>
          </a:solidFill>
          <a:ln w="21167">
            <a:solidFill>
              <a:srgbClr val="F5016A"/>
            </a:solidFill>
            <a:prstDash val="solid"/>
          </a:ln>
        </p:spPr>
      </p:sp>
      <p:sp>
        <p:nvSpPr>
          <p:cNvPr id="4" name="Text 1"/>
          <p:cNvSpPr/>
          <p:nvPr/>
        </p:nvSpPr>
        <p:spPr>
          <a:xfrm>
            <a:off x="-836657" y="3325829"/>
            <a:ext cx="2843715" cy="2843715"/>
          </a:xfrm>
          <a:prstGeom prst="ellipse">
            <a:avLst/>
          </a:prstGeom>
          <a:solidFill>
            <a:srgbClr val="7E36E2"/>
          </a:solidFill>
          <a:ln/>
        </p:spPr>
        <p:txBody>
          <a:bodyPr wrap="square" lIns="157984" tIns="335716" rIns="157984" bIns="335716" rtlCol="0" anchor="ctr"/>
          <a:lstStyle/>
          <a:p>
            <a:pPr algn="ctr">
              <a:lnSpc>
                <a:spcPts val="1313"/>
              </a:lnSpc>
            </a:pPr>
            <a:endParaRPr lang="en-US" sz="1050" dirty="0"/>
          </a:p>
        </p:txBody>
      </p:sp>
      <p:sp>
        <p:nvSpPr>
          <p:cNvPr id="5" name="Text 2"/>
          <p:cNvSpPr/>
          <p:nvPr/>
        </p:nvSpPr>
        <p:spPr>
          <a:xfrm>
            <a:off x="473966" y="1539766"/>
            <a:ext cx="8193784" cy="1796641"/>
          </a:xfrm>
          <a:prstGeom prst="rect">
            <a:avLst/>
          </a:prstGeom>
          <a:noFill/>
          <a:ln/>
        </p:spPr>
        <p:txBody>
          <a:bodyPr wrap="square" lIns="0" tIns="0" rIns="0" bIns="0" rtlCol="0" anchor="b"/>
          <a:lstStyle/>
          <a:p>
            <a:pPr algn="l">
              <a:lnSpc>
                <a:spcPts val="4725"/>
              </a:lnSpc>
            </a:pPr>
            <a:r>
              <a:rPr lang="en-US" sz="3800" b="1" dirty="0">
                <a:solidFill>
                  <a:srgbClr val="F4B60C"/>
                </a:solidFill>
                <a:latin typeface="Helmet" pitchFamily="34" charset="0"/>
                <a:ea typeface="Helmet" pitchFamily="34" charset="-122"/>
                <a:cs typeface="Helmet" pitchFamily="34" charset="-120"/>
              </a:rPr>
              <a:t>‘The website purchasing is a game-changer, and I can't imagine shopping without it!’</a:t>
            </a:r>
            <a:endParaRPr lang="en-US" sz="3750" dirty="0"/>
          </a:p>
        </p:txBody>
      </p:sp>
      <p:sp>
        <p:nvSpPr>
          <p:cNvPr id="6" name="Text 3"/>
          <p:cNvSpPr/>
          <p:nvPr/>
        </p:nvSpPr>
        <p:spPr>
          <a:xfrm>
            <a:off x="476250" y="478330"/>
            <a:ext cx="476250"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What</a:t>
            </a:r>
            <a:endParaRPr lang="en-US" sz="1350" dirty="0"/>
          </a:p>
        </p:txBody>
      </p:sp>
      <p:sp>
        <p:nvSpPr>
          <p:cNvPr id="7" name="Text 4"/>
          <p:cNvSpPr/>
          <p:nvPr/>
        </p:nvSpPr>
        <p:spPr>
          <a:xfrm>
            <a:off x="614363" y="617495"/>
            <a:ext cx="1136228"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They're Saying</a:t>
            </a:r>
            <a:endParaRPr lang="en-US" sz="1350" dirty="0"/>
          </a:p>
        </p:txBody>
      </p:sp>
      <p:sp>
        <p:nvSpPr>
          <p:cNvPr id="8" name="Text 5"/>
          <p:cNvSpPr/>
          <p:nvPr/>
        </p:nvSpPr>
        <p:spPr>
          <a:xfrm>
            <a:off x="3482898" y="-210286"/>
            <a:ext cx="461435" cy="461435"/>
          </a:xfrm>
          <a:prstGeom prst="ellipse">
            <a:avLst/>
          </a:prstGeom>
          <a:solidFill>
            <a:srgbClr val="F5016A"/>
          </a:solidFill>
          <a:ln/>
        </p:spPr>
        <p:txBody>
          <a:bodyPr wrap="square" lIns="25635" tIns="54475" rIns="25635" bIns="54475" rtlCol="0" anchor="ctr"/>
          <a:lstStyle/>
          <a:p>
            <a:pPr algn="ctr">
              <a:lnSpc>
                <a:spcPts val="1313"/>
              </a:lnSpc>
            </a:pPr>
            <a:endParaRPr lang="en-US" sz="1050" dirty="0"/>
          </a:p>
        </p:txBody>
      </p:sp>
      <p:sp>
        <p:nvSpPr>
          <p:cNvPr id="9" name="Text 6"/>
          <p:cNvSpPr/>
          <p:nvPr/>
        </p:nvSpPr>
        <p:spPr>
          <a:xfrm rot="20100000">
            <a:off x="3591515" y="-94485"/>
            <a:ext cx="2344991" cy="1047750"/>
          </a:xfrm>
          <a:prstGeom prst="roundRect">
            <a:avLst>
              <a:gd name="adj" fmla="val 80000"/>
            </a:avLst>
          </a:prstGeom>
          <a:solidFill>
            <a:srgbClr val="F15108"/>
          </a:solidFill>
          <a:ln/>
        </p:spPr>
        <p:txBody>
          <a:bodyPr wrap="square" lIns="130277" tIns="123693" rIns="130277" bIns="123693" rtlCol="0" anchor="ctr"/>
          <a:lstStyle/>
          <a:p>
            <a:pPr algn="ctr">
              <a:lnSpc>
                <a:spcPts val="1313"/>
              </a:lnSpc>
            </a:pPr>
            <a:endParaRPr lang="en-US" sz="1050" dirty="0"/>
          </a:p>
        </p:txBody>
      </p:sp>
      <p:sp>
        <p:nvSpPr>
          <p:cNvPr id="10" name="Text 7"/>
          <p:cNvSpPr/>
          <p:nvPr/>
        </p:nvSpPr>
        <p:spPr>
          <a:xfrm>
            <a:off x="473966" y="4543425"/>
            <a:ext cx="1276625" cy="242180"/>
          </a:xfrm>
          <a:prstGeom prst="rect">
            <a:avLst/>
          </a:prstGeom>
          <a:noFill/>
          <a:ln/>
        </p:spPr>
        <p:txBody>
          <a:bodyPr wrap="square" lIns="0" tIns="0" rIns="0" bIns="0" rtlCol="0" anchor="t"/>
          <a:lstStyle/>
          <a:p>
            <a:pPr algn="l">
              <a:lnSpc>
                <a:spcPts val="1013"/>
              </a:lnSpc>
            </a:pPr>
            <a:r>
              <a:rPr lang="en-US" sz="1400" b="0" dirty="0">
                <a:solidFill>
                  <a:srgbClr val="F4B60C"/>
                </a:solidFill>
                <a:latin typeface="Migra" pitchFamily="34" charset="0"/>
                <a:ea typeface="Migra" pitchFamily="34" charset="-122"/>
                <a:cs typeface="Migra" pitchFamily="34" charset="-120"/>
              </a:rPr>
              <a:t> (</a:t>
            </a:r>
            <a:r>
              <a:rPr lang="en-US" sz="1400" dirty="0">
                <a:solidFill>
                  <a:srgbClr val="F4B60C"/>
                </a:solidFill>
                <a:latin typeface="Migra" pitchFamily="34" charset="0"/>
                <a:ea typeface="Migra" pitchFamily="34" charset="-122"/>
                <a:cs typeface="Migra" pitchFamily="34" charset="-120"/>
              </a:rPr>
              <a:t>Mr. Murthy</a:t>
            </a:r>
            <a:r>
              <a:rPr lang="en-US" sz="1400" b="0" dirty="0">
                <a:solidFill>
                  <a:srgbClr val="F4B60C"/>
                </a:solidFill>
                <a:latin typeface="Migra" pitchFamily="34" charset="0"/>
                <a:ea typeface="Migra" pitchFamily="34" charset="-122"/>
                <a:cs typeface="Migra" pitchFamily="34" charset="-120"/>
              </a:rPr>
              <a:t>)</a:t>
            </a:r>
            <a:endParaRPr lang="en-US" sz="1350" dirty="0"/>
          </a:p>
        </p:txBody>
      </p:sp>
      <p:sp>
        <p:nvSpPr>
          <p:cNvPr id="11" name="Text 8"/>
          <p:cNvSpPr/>
          <p:nvPr/>
        </p:nvSpPr>
        <p:spPr>
          <a:xfrm>
            <a:off x="476250" y="1400601"/>
            <a:ext cx="342900" cy="1080120"/>
          </a:xfrm>
          <a:prstGeom prst="rect">
            <a:avLst/>
          </a:prstGeom>
          <a:noFill/>
          <a:ln/>
        </p:spPr>
        <p:txBody>
          <a:bodyPr wrap="square" lIns="0" tIns="0" rIns="0" bIns="0" rtlCol="0" anchor="b"/>
          <a:lstStyle/>
          <a:p>
            <a:pPr algn="l">
              <a:lnSpc>
                <a:spcPts val="8505"/>
              </a:lnSpc>
            </a:pPr>
            <a:endParaRPr lang="en-US" sz="6750" dirty="0"/>
          </a:p>
        </p:txBody>
      </p:sp>
      <p:sp>
        <p:nvSpPr>
          <p:cNvPr id="13" name="Shape 10"/>
          <p:cNvSpPr/>
          <p:nvPr/>
        </p:nvSpPr>
        <p:spPr>
          <a:xfrm rot="18600000">
            <a:off x="7701870" y="183115"/>
            <a:ext cx="303560" cy="262926"/>
          </a:xfrm>
          <a:prstGeom prst="triangle">
            <a:avLst/>
          </a:prstGeom>
          <a:solidFill>
            <a:srgbClr val="05AACF"/>
          </a:solid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name="Slide 14">
    <p:bg>
      <p:bgPr>
        <a:solidFill>
          <a:srgbClr val="F4EFEB"/>
        </a:solidFill>
        <a:effectLst/>
      </p:bgPr>
    </p:bg>
    <p:spTree>
      <p:nvGrpSpPr>
        <p:cNvPr id="1" name=""/>
        <p:cNvGrpSpPr/>
        <p:nvPr/>
      </p:nvGrpSpPr>
      <p:grpSpPr>
        <a:xfrm>
          <a:off x="0" y="0"/>
          <a:ext cx="0" cy="0"/>
          <a:chOff x="0" y="0"/>
          <a:chExt cx="0" cy="0"/>
        </a:xfrm>
      </p:grpSpPr>
      <p:sp>
        <p:nvSpPr>
          <p:cNvPr id="3" name="Text 0"/>
          <p:cNvSpPr/>
          <p:nvPr/>
        </p:nvSpPr>
        <p:spPr>
          <a:xfrm>
            <a:off x="476250" y="476250"/>
            <a:ext cx="952500"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Timeline</a:t>
            </a:r>
            <a:endParaRPr lang="en-US" sz="1350" dirty="0"/>
          </a:p>
        </p:txBody>
      </p:sp>
      <p:sp>
        <p:nvSpPr>
          <p:cNvPr id="4" name="Text 1"/>
          <p:cNvSpPr/>
          <p:nvPr/>
        </p:nvSpPr>
        <p:spPr>
          <a:xfrm>
            <a:off x="-303480" y="4232884"/>
            <a:ext cx="9199831" cy="81781"/>
          </a:xfrm>
          <a:prstGeom prst="roundRect">
            <a:avLst>
              <a:gd name="adj" fmla="val 80000"/>
            </a:avLst>
          </a:prstGeom>
          <a:solidFill>
            <a:srgbClr val="2B2A35"/>
          </a:solidFill>
          <a:ln/>
        </p:spPr>
        <p:txBody>
          <a:bodyPr wrap="square" lIns="511102" tIns="9655" rIns="511102" bIns="9655" rtlCol="0" anchor="ctr"/>
          <a:lstStyle/>
          <a:p>
            <a:pPr algn="ctr">
              <a:lnSpc>
                <a:spcPts val="1125"/>
              </a:lnSpc>
            </a:pPr>
            <a:endParaRPr lang="en-US" sz="900" dirty="0"/>
          </a:p>
        </p:txBody>
      </p:sp>
      <p:sp>
        <p:nvSpPr>
          <p:cNvPr id="5" name="Text 2"/>
          <p:cNvSpPr/>
          <p:nvPr/>
        </p:nvSpPr>
        <p:spPr>
          <a:xfrm>
            <a:off x="471694" y="4477440"/>
            <a:ext cx="1904926" cy="128588"/>
          </a:xfrm>
          <a:prstGeom prst="rect">
            <a:avLst/>
          </a:prstGeom>
          <a:noFill/>
          <a:ln/>
        </p:spPr>
        <p:txBody>
          <a:bodyPr wrap="square" lIns="0" tIns="0" rIns="0" bIns="0" rtlCol="0" anchor="t"/>
          <a:lstStyle/>
          <a:p>
            <a:pPr algn="l">
              <a:lnSpc>
                <a:spcPts val="1013"/>
              </a:lnSpc>
            </a:pPr>
            <a:r>
              <a:rPr lang="en-US" sz="1400" b="0" dirty="0">
                <a:solidFill>
                  <a:srgbClr val="050631"/>
                </a:solidFill>
                <a:latin typeface="Helmet" pitchFamily="34" charset="0"/>
                <a:ea typeface="Helmet" pitchFamily="34" charset="-122"/>
                <a:cs typeface="Helmet" pitchFamily="34" charset="-120"/>
              </a:rPr>
              <a:t>Q1 January</a:t>
            </a:r>
            <a:endParaRPr lang="en-US" sz="1350" dirty="0"/>
          </a:p>
        </p:txBody>
      </p:sp>
      <p:sp>
        <p:nvSpPr>
          <p:cNvPr id="6" name="Text 3"/>
          <p:cNvSpPr/>
          <p:nvPr/>
        </p:nvSpPr>
        <p:spPr>
          <a:xfrm>
            <a:off x="2651108" y="4477440"/>
            <a:ext cx="1905000" cy="128588"/>
          </a:xfrm>
          <a:prstGeom prst="rect">
            <a:avLst/>
          </a:prstGeom>
          <a:noFill/>
          <a:ln/>
        </p:spPr>
        <p:txBody>
          <a:bodyPr wrap="square" lIns="0" tIns="0" rIns="0" bIns="0" rtlCol="0" anchor="t"/>
          <a:lstStyle/>
          <a:p>
            <a:pPr algn="l">
              <a:lnSpc>
                <a:spcPts val="1013"/>
              </a:lnSpc>
            </a:pPr>
            <a:r>
              <a:rPr lang="en-US" sz="1400" b="0" dirty="0">
                <a:solidFill>
                  <a:srgbClr val="050631"/>
                </a:solidFill>
                <a:latin typeface="Helmet" pitchFamily="34" charset="0"/>
                <a:ea typeface="Helmet" pitchFamily="34" charset="-122"/>
                <a:cs typeface="Helmet" pitchFamily="34" charset="-120"/>
              </a:rPr>
              <a:t>Q2 April</a:t>
            </a:r>
            <a:endParaRPr lang="en-US" sz="1350" dirty="0"/>
          </a:p>
        </p:txBody>
      </p:sp>
      <p:sp>
        <p:nvSpPr>
          <p:cNvPr id="7" name="Text 4"/>
          <p:cNvSpPr/>
          <p:nvPr/>
        </p:nvSpPr>
        <p:spPr>
          <a:xfrm>
            <a:off x="4830522" y="4477440"/>
            <a:ext cx="1904926" cy="128588"/>
          </a:xfrm>
          <a:prstGeom prst="rect">
            <a:avLst/>
          </a:prstGeom>
          <a:noFill/>
          <a:ln/>
        </p:spPr>
        <p:txBody>
          <a:bodyPr wrap="square" lIns="0" tIns="0" rIns="0" bIns="0" rtlCol="0" anchor="t"/>
          <a:lstStyle/>
          <a:p>
            <a:pPr algn="l">
              <a:lnSpc>
                <a:spcPts val="1013"/>
              </a:lnSpc>
            </a:pPr>
            <a:r>
              <a:rPr lang="en-US" sz="1400" b="0" dirty="0">
                <a:solidFill>
                  <a:srgbClr val="050631"/>
                </a:solidFill>
                <a:latin typeface="Helmet" pitchFamily="34" charset="0"/>
                <a:ea typeface="Helmet" pitchFamily="34" charset="-122"/>
                <a:cs typeface="Helmet" pitchFamily="34" charset="-120"/>
              </a:rPr>
              <a:t>Q3 July</a:t>
            </a:r>
            <a:endParaRPr lang="en-US" sz="1350" dirty="0"/>
          </a:p>
        </p:txBody>
      </p:sp>
      <p:sp>
        <p:nvSpPr>
          <p:cNvPr id="8" name="Text 5"/>
          <p:cNvSpPr/>
          <p:nvPr/>
        </p:nvSpPr>
        <p:spPr>
          <a:xfrm>
            <a:off x="7009936" y="4477440"/>
            <a:ext cx="1904926" cy="128588"/>
          </a:xfrm>
          <a:prstGeom prst="rect">
            <a:avLst/>
          </a:prstGeom>
          <a:noFill/>
          <a:ln/>
        </p:spPr>
        <p:txBody>
          <a:bodyPr wrap="square" lIns="0" tIns="0" rIns="0" bIns="0" rtlCol="0" anchor="t"/>
          <a:lstStyle/>
          <a:p>
            <a:pPr algn="l">
              <a:lnSpc>
                <a:spcPts val="1013"/>
              </a:lnSpc>
            </a:pPr>
            <a:r>
              <a:rPr lang="en-US" sz="1400" b="0" dirty="0">
                <a:solidFill>
                  <a:srgbClr val="050631"/>
                </a:solidFill>
                <a:latin typeface="Helmet" pitchFamily="34" charset="0"/>
                <a:ea typeface="Helmet" pitchFamily="34" charset="-122"/>
                <a:cs typeface="Helmet" pitchFamily="34" charset="-120"/>
              </a:rPr>
              <a:t>Q4 October</a:t>
            </a:r>
            <a:endParaRPr lang="en-US" sz="1350" dirty="0"/>
          </a:p>
        </p:txBody>
      </p:sp>
      <p:sp>
        <p:nvSpPr>
          <p:cNvPr id="10" name="Text 7"/>
          <p:cNvSpPr/>
          <p:nvPr/>
        </p:nvSpPr>
        <p:spPr>
          <a:xfrm>
            <a:off x="476250" y="2079925"/>
            <a:ext cx="1905000" cy="428625"/>
          </a:xfrm>
          <a:prstGeom prst="rect">
            <a:avLst/>
          </a:prstGeom>
          <a:noFill/>
          <a:ln/>
        </p:spPr>
        <p:txBody>
          <a:bodyPr wrap="square" lIns="0" tIns="0" rIns="0" bIns="0" rtlCol="0" anchor="t"/>
          <a:lstStyle/>
          <a:p>
            <a:pPr algn="l">
              <a:lnSpc>
                <a:spcPts val="1688"/>
              </a:lnSpc>
            </a:pPr>
            <a:r>
              <a:rPr lang="en-US" sz="1400" b="1" dirty="0">
                <a:solidFill>
                  <a:srgbClr val="7E36E2"/>
                </a:solidFill>
                <a:latin typeface="Helmet" pitchFamily="34" charset="0"/>
                <a:ea typeface="Helmet" pitchFamily="34" charset="-122"/>
                <a:cs typeface="Helmet" pitchFamily="34" charset="-120"/>
              </a:rPr>
              <a:t>Launch of </a:t>
            </a:r>
            <a:endParaRPr lang="en-US" sz="1350" dirty="0"/>
          </a:p>
          <a:p>
            <a:pPr algn="l">
              <a:lnSpc>
                <a:spcPts val="1688"/>
              </a:lnSpc>
            </a:pPr>
            <a:r>
              <a:rPr lang="en-US" sz="1400" b="1" dirty="0">
                <a:solidFill>
                  <a:srgbClr val="7E36E2"/>
                </a:solidFill>
                <a:latin typeface="Helmet" pitchFamily="34" charset="0"/>
                <a:ea typeface="Helmet" pitchFamily="34" charset="-122"/>
                <a:cs typeface="Helmet" pitchFamily="34" charset="-120"/>
              </a:rPr>
              <a:t>Website</a:t>
            </a:r>
            <a:endParaRPr lang="en-US" sz="1350" dirty="0"/>
          </a:p>
        </p:txBody>
      </p:sp>
      <p:sp>
        <p:nvSpPr>
          <p:cNvPr id="11" name="Text 8"/>
          <p:cNvSpPr/>
          <p:nvPr/>
        </p:nvSpPr>
        <p:spPr>
          <a:xfrm>
            <a:off x="476250" y="2529827"/>
            <a:ext cx="1905000"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Introduced seamless checkout, personal recommendations</a:t>
            </a:r>
            <a:r>
              <a:rPr lang="en-US" sz="1100" kern="0" spc="12" dirty="0">
                <a:solidFill>
                  <a:srgbClr val="545464"/>
                </a:solidFill>
                <a:latin typeface="Helmet" pitchFamily="34" charset="0"/>
                <a:ea typeface="Helmet" pitchFamily="34" charset="-122"/>
                <a:cs typeface="Helmet" pitchFamily="34" charset="-120"/>
              </a:rPr>
              <a:t>.</a:t>
            </a:r>
            <a:endParaRPr lang="en-US" sz="1050" dirty="0"/>
          </a:p>
        </p:txBody>
      </p:sp>
      <p:sp>
        <p:nvSpPr>
          <p:cNvPr id="12" name="Shape 9"/>
          <p:cNvSpPr/>
          <p:nvPr/>
        </p:nvSpPr>
        <p:spPr>
          <a:xfrm rot="16200000">
            <a:off x="-47851" y="3729549"/>
            <a:ext cx="1059126" cy="0"/>
          </a:xfrm>
          <a:prstGeom prst="line">
            <a:avLst/>
          </a:prstGeom>
          <a:solidFill>
            <a:srgbClr val="050631"/>
          </a:solidFill>
          <a:ln w="5292">
            <a:solidFill>
              <a:srgbClr val="545464"/>
            </a:solidFill>
            <a:prstDash val="solid"/>
            <a:headEnd type="none"/>
            <a:tailEnd type="none"/>
          </a:ln>
        </p:spPr>
      </p:sp>
      <p:sp>
        <p:nvSpPr>
          <p:cNvPr id="13" name="Text 10"/>
          <p:cNvSpPr/>
          <p:nvPr/>
        </p:nvSpPr>
        <p:spPr>
          <a:xfrm>
            <a:off x="2688571" y="993644"/>
            <a:ext cx="1905000" cy="214312"/>
          </a:xfrm>
          <a:prstGeom prst="rect">
            <a:avLst/>
          </a:prstGeom>
          <a:noFill/>
          <a:ln/>
        </p:spPr>
        <p:txBody>
          <a:bodyPr wrap="square" lIns="0" tIns="0" rIns="0" bIns="0" rtlCol="0" anchor="t"/>
          <a:lstStyle/>
          <a:p>
            <a:pPr algn="l">
              <a:lnSpc>
                <a:spcPts val="1688"/>
              </a:lnSpc>
            </a:pPr>
            <a:r>
              <a:rPr lang="en-US" sz="1400" b="1" dirty="0">
                <a:solidFill>
                  <a:srgbClr val="7E36E2"/>
                </a:solidFill>
                <a:latin typeface="Helmet" pitchFamily="34" charset="0"/>
                <a:ea typeface="Helmet" pitchFamily="34" charset="-122"/>
                <a:cs typeface="Helmet" pitchFamily="34" charset="-120"/>
              </a:rPr>
              <a:t>Expand Online </a:t>
            </a:r>
            <a:endParaRPr lang="en-US" sz="1350" dirty="0"/>
          </a:p>
        </p:txBody>
      </p:sp>
      <p:sp>
        <p:nvSpPr>
          <p:cNvPr id="14" name="Text 11"/>
          <p:cNvSpPr/>
          <p:nvPr/>
        </p:nvSpPr>
        <p:spPr>
          <a:xfrm>
            <a:off x="2688571" y="1234449"/>
            <a:ext cx="1905000" cy="666750"/>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Successfully expanded our </a:t>
            </a:r>
            <a:endParaRPr lang="en-US" sz="1050" dirty="0"/>
          </a:p>
          <a:p>
            <a:pPr algn="l">
              <a:lnSpc>
                <a:spcPts val="1313"/>
              </a:lnSpc>
            </a:pPr>
            <a:r>
              <a:rPr lang="en-US" sz="1100" b="0" kern="0" spc="12" dirty="0">
                <a:solidFill>
                  <a:srgbClr val="545464"/>
                </a:solidFill>
                <a:latin typeface="Helmet" pitchFamily="34" charset="0"/>
                <a:ea typeface="Helmet" pitchFamily="34" charset="-122"/>
                <a:cs typeface="Helmet" pitchFamily="34" charset="-120"/>
              </a:rPr>
              <a:t>e-commerce operations, increasing our online product catalog by 30%.</a:t>
            </a:r>
            <a:endParaRPr lang="en-US" sz="1050" dirty="0"/>
          </a:p>
        </p:txBody>
      </p:sp>
      <p:sp>
        <p:nvSpPr>
          <p:cNvPr id="15" name="Shape 12"/>
          <p:cNvSpPr/>
          <p:nvPr/>
        </p:nvSpPr>
        <p:spPr>
          <a:xfrm rot="16200000">
            <a:off x="1604439" y="3169518"/>
            <a:ext cx="2179187" cy="0"/>
          </a:xfrm>
          <a:prstGeom prst="line">
            <a:avLst/>
          </a:prstGeom>
          <a:solidFill>
            <a:srgbClr val="050631"/>
          </a:solidFill>
          <a:ln w="5292">
            <a:solidFill>
              <a:srgbClr val="545464"/>
            </a:solidFill>
            <a:prstDash val="solid"/>
            <a:headEnd type="none"/>
            <a:tailEnd type="none"/>
          </a:ln>
        </p:spPr>
      </p:sp>
      <p:sp>
        <p:nvSpPr>
          <p:cNvPr id="16" name="Text 13"/>
          <p:cNvSpPr/>
          <p:nvPr/>
        </p:nvSpPr>
        <p:spPr>
          <a:xfrm>
            <a:off x="4810306" y="2079925"/>
            <a:ext cx="1904926" cy="428625"/>
          </a:xfrm>
          <a:prstGeom prst="rect">
            <a:avLst/>
          </a:prstGeom>
          <a:noFill/>
          <a:ln/>
        </p:spPr>
        <p:txBody>
          <a:bodyPr wrap="square" lIns="0" tIns="0" rIns="0" bIns="0" rtlCol="0" anchor="t"/>
          <a:lstStyle/>
          <a:p>
            <a:pPr algn="l">
              <a:lnSpc>
                <a:spcPts val="1688"/>
              </a:lnSpc>
            </a:pPr>
            <a:r>
              <a:rPr lang="en-US" sz="1400" b="1" dirty="0">
                <a:solidFill>
                  <a:srgbClr val="7E36E2"/>
                </a:solidFill>
                <a:latin typeface="Helmet" pitchFamily="34" charset="0"/>
                <a:ea typeface="Helmet" pitchFamily="34" charset="-122"/>
                <a:cs typeface="Helmet" pitchFamily="34" charset="-120"/>
              </a:rPr>
              <a:t>Customer Loyalty Program</a:t>
            </a:r>
            <a:endParaRPr lang="en-US" sz="1350" dirty="0"/>
          </a:p>
        </p:txBody>
      </p:sp>
      <p:sp>
        <p:nvSpPr>
          <p:cNvPr id="17" name="Text 14"/>
          <p:cNvSpPr/>
          <p:nvPr/>
        </p:nvSpPr>
        <p:spPr>
          <a:xfrm>
            <a:off x="4810306" y="2529827"/>
            <a:ext cx="1904926"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Increased customer retention by 15% and provided personalized offers.</a:t>
            </a:r>
            <a:endParaRPr lang="en-US" sz="1050" dirty="0"/>
          </a:p>
        </p:txBody>
      </p:sp>
      <p:sp>
        <p:nvSpPr>
          <p:cNvPr id="18" name="Shape 15"/>
          <p:cNvSpPr/>
          <p:nvPr/>
        </p:nvSpPr>
        <p:spPr>
          <a:xfrm rot="16200000">
            <a:off x="4244282" y="3682863"/>
            <a:ext cx="1152497" cy="0"/>
          </a:xfrm>
          <a:prstGeom prst="line">
            <a:avLst/>
          </a:prstGeom>
          <a:solidFill>
            <a:srgbClr val="050631"/>
          </a:solidFill>
          <a:ln w="5292">
            <a:solidFill>
              <a:srgbClr val="545464"/>
            </a:solidFill>
            <a:prstDash val="solid"/>
            <a:headEnd type="none"/>
            <a:tailEnd type="none"/>
          </a:ln>
        </p:spPr>
      </p:sp>
      <p:sp>
        <p:nvSpPr>
          <p:cNvPr id="19" name="Text 16"/>
          <p:cNvSpPr/>
          <p:nvPr/>
        </p:nvSpPr>
        <p:spPr>
          <a:xfrm>
            <a:off x="7022605" y="993644"/>
            <a:ext cx="1904926" cy="214312"/>
          </a:xfrm>
          <a:prstGeom prst="rect">
            <a:avLst/>
          </a:prstGeom>
          <a:noFill/>
          <a:ln/>
        </p:spPr>
        <p:txBody>
          <a:bodyPr wrap="square" lIns="0" tIns="0" rIns="0" bIns="0" rtlCol="0" anchor="t"/>
          <a:lstStyle/>
          <a:p>
            <a:pPr algn="l">
              <a:lnSpc>
                <a:spcPts val="1688"/>
              </a:lnSpc>
            </a:pPr>
            <a:r>
              <a:rPr lang="en-US" sz="1400" b="1" dirty="0">
                <a:solidFill>
                  <a:srgbClr val="7E36E2"/>
                </a:solidFill>
                <a:latin typeface="Helmet" pitchFamily="34" charset="0"/>
                <a:ea typeface="Helmet" pitchFamily="34" charset="-122"/>
                <a:cs typeface="Helmet" pitchFamily="34" charset="-120"/>
              </a:rPr>
              <a:t>New Store Interiors</a:t>
            </a:r>
            <a:endParaRPr lang="en-US" sz="1350" dirty="0"/>
          </a:p>
        </p:txBody>
      </p:sp>
      <p:sp>
        <p:nvSpPr>
          <p:cNvPr id="20" name="Text 17"/>
          <p:cNvSpPr/>
          <p:nvPr/>
        </p:nvSpPr>
        <p:spPr>
          <a:xfrm>
            <a:off x="7022605" y="1234449"/>
            <a:ext cx="1904926" cy="666750"/>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Better display of products and access to try equipment</a:t>
            </a:r>
            <a:endParaRPr lang="en-US" sz="1050" dirty="0"/>
          </a:p>
        </p:txBody>
      </p:sp>
      <p:sp>
        <p:nvSpPr>
          <p:cNvPr id="21" name="Shape 18"/>
          <p:cNvSpPr/>
          <p:nvPr/>
        </p:nvSpPr>
        <p:spPr>
          <a:xfrm rot="16200000">
            <a:off x="5924186" y="3169518"/>
            <a:ext cx="2179187" cy="0"/>
          </a:xfrm>
          <a:prstGeom prst="line">
            <a:avLst/>
          </a:prstGeom>
          <a:solidFill>
            <a:srgbClr val="050631"/>
          </a:solidFill>
          <a:ln w="5292">
            <a:solidFill>
              <a:srgbClr val="545464"/>
            </a:solidFill>
            <a:prstDash val="solid"/>
            <a:headEnd type="none"/>
            <a:tailEnd type="none"/>
          </a:ln>
        </p:spPr>
      </p:sp>
      <p:sp>
        <p:nvSpPr>
          <p:cNvPr id="22" name="Text 19"/>
          <p:cNvSpPr/>
          <p:nvPr/>
        </p:nvSpPr>
        <p:spPr>
          <a:xfrm>
            <a:off x="4811585" y="1000772"/>
            <a:ext cx="1905000" cy="214312"/>
          </a:xfrm>
          <a:prstGeom prst="rect">
            <a:avLst/>
          </a:prstGeom>
          <a:noFill/>
          <a:ln/>
        </p:spPr>
        <p:txBody>
          <a:bodyPr wrap="square" lIns="0" tIns="0" rIns="0" bIns="0" rtlCol="0" anchor="t"/>
          <a:lstStyle/>
          <a:p>
            <a:pPr algn="l">
              <a:lnSpc>
                <a:spcPts val="1688"/>
              </a:lnSpc>
            </a:pPr>
            <a:r>
              <a:rPr lang="en-US" sz="1400" b="1" dirty="0">
                <a:solidFill>
                  <a:srgbClr val="7E36E2"/>
                </a:solidFill>
                <a:latin typeface="Helmet" pitchFamily="34" charset="0"/>
                <a:ea typeface="Helmet" pitchFamily="34" charset="-122"/>
                <a:cs typeface="Helmet" pitchFamily="34" charset="-120"/>
              </a:rPr>
              <a:t>Sustainability Initiatives</a:t>
            </a:r>
            <a:endParaRPr lang="en-US" sz="1350" dirty="0"/>
          </a:p>
        </p:txBody>
      </p:sp>
      <p:sp>
        <p:nvSpPr>
          <p:cNvPr id="23" name="Text 20"/>
          <p:cNvSpPr/>
          <p:nvPr/>
        </p:nvSpPr>
        <p:spPr>
          <a:xfrm>
            <a:off x="4811585" y="1234449"/>
            <a:ext cx="1905000" cy="666750"/>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Reduced our carbon footprint by 20% through eco-friendly packaging and energy-efficient stores.</a:t>
            </a:r>
            <a:endParaRPr lang="en-US" sz="10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inVertic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arn(inVertical)">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arn(inVertic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arn(inVertical)">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arn(inVertical)">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6" grpId="0" animBg="1"/>
      <p:bldP spid="17" grpId="0" animBg="1"/>
      <p:bldP spid="19" grpId="0" animBg="1"/>
      <p:bldP spid="20" grpId="0" animBg="1"/>
      <p:bldP spid="22" grpId="0" animBg="1"/>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name="Slide 21">
    <p:bg>
      <p:bgPr>
        <a:solidFill>
          <a:srgbClr val="050631"/>
        </a:solidFill>
        <a:effectLst/>
      </p:bgPr>
    </p:bg>
    <p:spTree>
      <p:nvGrpSpPr>
        <p:cNvPr id="1" name=""/>
        <p:cNvGrpSpPr/>
        <p:nvPr/>
      </p:nvGrpSpPr>
      <p:grpSpPr>
        <a:xfrm>
          <a:off x="0" y="0"/>
          <a:ext cx="0" cy="0"/>
          <a:chOff x="0" y="0"/>
          <a:chExt cx="0" cy="0"/>
        </a:xfrm>
      </p:grpSpPr>
      <p:sp>
        <p:nvSpPr>
          <p:cNvPr id="3" name="Text 0"/>
          <p:cNvSpPr/>
          <p:nvPr/>
        </p:nvSpPr>
        <p:spPr>
          <a:xfrm rot="1500000">
            <a:off x="6367359" y="3723178"/>
            <a:ext cx="2977467" cy="1330342"/>
          </a:xfrm>
          <a:prstGeom prst="roundRect">
            <a:avLst>
              <a:gd name="adj" fmla="val 80000"/>
            </a:avLst>
          </a:prstGeom>
          <a:solidFill>
            <a:srgbClr val="7E36E2"/>
          </a:solidFill>
          <a:ln/>
        </p:spPr>
        <p:txBody>
          <a:bodyPr wrap="square" lIns="165415" tIns="157054" rIns="165415" bIns="157054" rtlCol="0" anchor="ctr"/>
          <a:lstStyle/>
          <a:p>
            <a:pPr algn="ctr">
              <a:lnSpc>
                <a:spcPts val="1313"/>
              </a:lnSpc>
            </a:pPr>
            <a:endParaRPr lang="en-US" sz="1050" dirty="0"/>
          </a:p>
        </p:txBody>
      </p:sp>
      <p:sp>
        <p:nvSpPr>
          <p:cNvPr id="4" name="Shape 1"/>
          <p:cNvSpPr/>
          <p:nvPr/>
        </p:nvSpPr>
        <p:spPr>
          <a:xfrm rot="20100000">
            <a:off x="4715200" y="-88991"/>
            <a:ext cx="2785429" cy="2785429"/>
          </a:xfrm>
          <a:prstGeom prst="roundRect">
            <a:avLst>
              <a:gd name="adj" fmla="val -32828"/>
            </a:avLst>
          </a:prstGeom>
          <a:solidFill>
            <a:srgbClr val="FFFFFF">
              <a:alpha val="0"/>
            </a:srgbClr>
          </a:solidFill>
          <a:ln w="42333">
            <a:solidFill>
              <a:srgbClr val="F4B60C"/>
            </a:solidFill>
            <a:prstDash val="solid"/>
          </a:ln>
        </p:spPr>
      </p:sp>
      <p:sp>
        <p:nvSpPr>
          <p:cNvPr id="5" name="Text 2"/>
          <p:cNvSpPr/>
          <p:nvPr/>
        </p:nvSpPr>
        <p:spPr>
          <a:xfrm>
            <a:off x="-508796" y="1297952"/>
            <a:ext cx="4180979" cy="4180979"/>
          </a:xfrm>
          <a:prstGeom prst="ellipse">
            <a:avLst/>
          </a:prstGeom>
          <a:solidFill>
            <a:srgbClr val="05AACF"/>
          </a:solidFill>
          <a:ln/>
        </p:spPr>
        <p:txBody>
          <a:bodyPr wrap="square" lIns="232277" tIns="493588" rIns="232277" bIns="493588" rtlCol="0" anchor="ctr"/>
          <a:lstStyle/>
          <a:p>
            <a:pPr algn="ctr">
              <a:lnSpc>
                <a:spcPts val="1313"/>
              </a:lnSpc>
            </a:pPr>
            <a:endParaRPr lang="en-US" sz="1050" dirty="0"/>
          </a:p>
        </p:txBody>
      </p:sp>
      <p:sp>
        <p:nvSpPr>
          <p:cNvPr id="6" name="Text 3"/>
          <p:cNvSpPr/>
          <p:nvPr/>
        </p:nvSpPr>
        <p:spPr>
          <a:xfrm>
            <a:off x="891416" y="945300"/>
            <a:ext cx="8235124" cy="3257550"/>
          </a:xfrm>
          <a:prstGeom prst="rect">
            <a:avLst/>
          </a:prstGeom>
          <a:noFill/>
          <a:ln/>
        </p:spPr>
        <p:txBody>
          <a:bodyPr wrap="square" lIns="0" tIns="0" rIns="0" bIns="0" rtlCol="0" anchor="t"/>
          <a:lstStyle/>
          <a:p>
            <a:pPr algn="l">
              <a:lnSpc>
                <a:spcPts val="25650"/>
              </a:lnSpc>
            </a:pPr>
            <a:r>
              <a:rPr lang="en-US" sz="23800" b="1" kern="0" spc="-48" dirty="0">
                <a:solidFill>
                  <a:srgbClr val="F4EFEB"/>
                </a:solidFill>
                <a:latin typeface="Helmet" pitchFamily="34" charset="0"/>
                <a:ea typeface="Helmet" pitchFamily="34" charset="-122"/>
                <a:cs typeface="Helmet" pitchFamily="34" charset="-120"/>
              </a:rPr>
              <a:t>1,251</a:t>
            </a:r>
            <a:endParaRPr lang="en-US" sz="34200" dirty="0"/>
          </a:p>
        </p:txBody>
      </p:sp>
      <p:sp>
        <p:nvSpPr>
          <p:cNvPr id="7" name="Text 4"/>
          <p:cNvSpPr/>
          <p:nvPr/>
        </p:nvSpPr>
        <p:spPr>
          <a:xfrm>
            <a:off x="891416" y="599413"/>
            <a:ext cx="1143000" cy="128587"/>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Stat</a:t>
            </a:r>
            <a:endParaRPr lang="en-US" sz="1350" dirty="0"/>
          </a:p>
        </p:txBody>
      </p:sp>
      <p:sp>
        <p:nvSpPr>
          <p:cNvPr id="8" name="Text 5"/>
          <p:cNvSpPr/>
          <p:nvPr/>
        </p:nvSpPr>
        <p:spPr>
          <a:xfrm>
            <a:off x="4257099" y="4472692"/>
            <a:ext cx="2190750" cy="236026"/>
          </a:xfrm>
          <a:prstGeom prst="rect">
            <a:avLst/>
          </a:prstGeom>
          <a:noFill/>
          <a:ln/>
        </p:spPr>
        <p:txBody>
          <a:bodyPr wrap="square" lIns="0" tIns="0" rIns="0" bIns="0" rtlCol="0" anchor="ctr"/>
          <a:lstStyle/>
          <a:p>
            <a:pPr algn="l">
              <a:lnSpc>
                <a:spcPts val="1013"/>
              </a:lnSpc>
            </a:pPr>
            <a:r>
              <a:rPr lang="en-US" sz="2000" b="1" dirty="0">
                <a:solidFill>
                  <a:srgbClr val="F4EFEB"/>
                </a:solidFill>
                <a:latin typeface="Helmet" pitchFamily="34" charset="0"/>
                <a:ea typeface="Helmet" pitchFamily="34" charset="-122"/>
                <a:cs typeface="Helmet" pitchFamily="34" charset="-120"/>
              </a:rPr>
              <a:t>ONLINE ORDERS</a:t>
            </a:r>
            <a:endParaRPr lang="en-US" dirty="0"/>
          </a:p>
        </p:txBody>
      </p:sp>
      <p:sp>
        <p:nvSpPr>
          <p:cNvPr id="9" name="Text 6"/>
          <p:cNvSpPr/>
          <p:nvPr/>
        </p:nvSpPr>
        <p:spPr>
          <a:xfrm>
            <a:off x="6286500" y="4543425"/>
            <a:ext cx="2381250" cy="128588"/>
          </a:xfrm>
          <a:prstGeom prst="rect">
            <a:avLst/>
          </a:prstGeom>
          <a:noFill/>
          <a:ln/>
        </p:spPr>
        <p:txBody>
          <a:bodyPr wrap="square" lIns="0" tIns="0" rIns="0" bIns="0" rtlCol="0" anchor="t"/>
          <a:lstStyle/>
          <a:p>
            <a:pPr algn="r">
              <a:lnSpc>
                <a:spcPts val="1013"/>
              </a:lnSpc>
            </a:pPr>
            <a:endParaRPr lang="en-US" sz="1350" dirty="0"/>
          </a:p>
        </p:txBody>
      </p:sp>
      <p:sp>
        <p:nvSpPr>
          <p:cNvPr id="10" name="Text 7"/>
          <p:cNvSpPr/>
          <p:nvPr/>
        </p:nvSpPr>
        <p:spPr>
          <a:xfrm>
            <a:off x="476250" y="476250"/>
            <a:ext cx="762074" cy="128587"/>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Biggest</a:t>
            </a:r>
            <a:endParaRPr lang="en-US" sz="1350" dirty="0"/>
          </a:p>
        </p:txBody>
      </p:sp>
      <p:sp>
        <p:nvSpPr>
          <p:cNvPr id="12" name="Text 9"/>
          <p:cNvSpPr/>
          <p:nvPr/>
        </p:nvSpPr>
        <p:spPr>
          <a:xfrm>
            <a:off x="4571845" y="4006539"/>
            <a:ext cx="363475" cy="363475"/>
          </a:xfrm>
          <a:prstGeom prst="ellipse">
            <a:avLst/>
          </a:prstGeom>
          <a:solidFill>
            <a:srgbClr val="F15108"/>
          </a:solidFill>
          <a:ln/>
        </p:spPr>
        <p:txBody>
          <a:bodyPr wrap="square" lIns="20193" tIns="42910" rIns="20193" bIns="42910" rtlCol="0" anchor="ctr"/>
          <a:lstStyle/>
          <a:p>
            <a:pPr algn="ctr">
              <a:lnSpc>
                <a:spcPts val="1313"/>
              </a:lnSpc>
            </a:pPr>
            <a:endParaRPr lang="en-US" sz="10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name="Slide 22">
    <p:bg>
      <p:bgPr>
        <a:solidFill>
          <a:srgbClr val="F4B60C"/>
        </a:solidFill>
        <a:effectLst/>
      </p:bgPr>
    </p:bg>
    <p:spTree>
      <p:nvGrpSpPr>
        <p:cNvPr id="1" name=""/>
        <p:cNvGrpSpPr/>
        <p:nvPr/>
      </p:nvGrpSpPr>
      <p:grpSpPr>
        <a:xfrm>
          <a:off x="0" y="0"/>
          <a:ext cx="0" cy="0"/>
          <a:chOff x="0" y="0"/>
          <a:chExt cx="0" cy="0"/>
        </a:xfrm>
      </p:grpSpPr>
      <p:sp>
        <p:nvSpPr>
          <p:cNvPr id="3" name="Text 0"/>
          <p:cNvSpPr/>
          <p:nvPr/>
        </p:nvSpPr>
        <p:spPr>
          <a:xfrm rot="1500000">
            <a:off x="6367359" y="3723178"/>
            <a:ext cx="2977467" cy="1330342"/>
          </a:xfrm>
          <a:prstGeom prst="roundRect">
            <a:avLst>
              <a:gd name="adj" fmla="val 80000"/>
            </a:avLst>
          </a:prstGeom>
          <a:solidFill>
            <a:srgbClr val="F4EFEB"/>
          </a:solidFill>
          <a:ln/>
        </p:spPr>
        <p:txBody>
          <a:bodyPr wrap="square" lIns="165415" tIns="157054" rIns="165415" bIns="157054" rtlCol="0" anchor="ctr"/>
          <a:lstStyle/>
          <a:p>
            <a:pPr algn="ctr">
              <a:lnSpc>
                <a:spcPts val="1313"/>
              </a:lnSpc>
            </a:pPr>
            <a:endParaRPr lang="en-US" sz="1050" dirty="0"/>
          </a:p>
        </p:txBody>
      </p:sp>
      <p:sp>
        <p:nvSpPr>
          <p:cNvPr id="4" name="Shape 1"/>
          <p:cNvSpPr/>
          <p:nvPr/>
        </p:nvSpPr>
        <p:spPr>
          <a:xfrm rot="20100000">
            <a:off x="4715200" y="-88991"/>
            <a:ext cx="2785429" cy="2785429"/>
          </a:xfrm>
          <a:prstGeom prst="roundRect">
            <a:avLst>
              <a:gd name="adj" fmla="val -32828"/>
            </a:avLst>
          </a:prstGeom>
          <a:solidFill>
            <a:srgbClr val="FFFFFF">
              <a:alpha val="0"/>
            </a:srgbClr>
          </a:solidFill>
          <a:ln w="42333">
            <a:solidFill>
              <a:srgbClr val="F15108"/>
            </a:solidFill>
            <a:prstDash val="solid"/>
          </a:ln>
        </p:spPr>
      </p:sp>
      <p:sp>
        <p:nvSpPr>
          <p:cNvPr id="5" name="Text 2"/>
          <p:cNvSpPr/>
          <p:nvPr/>
        </p:nvSpPr>
        <p:spPr>
          <a:xfrm>
            <a:off x="-508796" y="1297952"/>
            <a:ext cx="4180979" cy="4180979"/>
          </a:xfrm>
          <a:prstGeom prst="ellipse">
            <a:avLst/>
          </a:prstGeom>
          <a:solidFill>
            <a:srgbClr val="F5016A"/>
          </a:solidFill>
          <a:ln/>
        </p:spPr>
        <p:txBody>
          <a:bodyPr wrap="square" lIns="232277" tIns="493588" rIns="232277" bIns="493588" rtlCol="0" anchor="ctr"/>
          <a:lstStyle/>
          <a:p>
            <a:pPr algn="ctr">
              <a:lnSpc>
                <a:spcPts val="1313"/>
              </a:lnSpc>
            </a:pPr>
            <a:endParaRPr lang="en-US" sz="1050" dirty="0"/>
          </a:p>
        </p:txBody>
      </p:sp>
      <p:sp>
        <p:nvSpPr>
          <p:cNvPr id="6" name="Text 3"/>
          <p:cNvSpPr/>
          <p:nvPr/>
        </p:nvSpPr>
        <p:spPr>
          <a:xfrm>
            <a:off x="1506682" y="945300"/>
            <a:ext cx="7619858" cy="2779191"/>
          </a:xfrm>
          <a:prstGeom prst="rect">
            <a:avLst/>
          </a:prstGeom>
          <a:noFill/>
          <a:ln/>
        </p:spPr>
        <p:txBody>
          <a:bodyPr wrap="square" lIns="0" tIns="0" rIns="0" bIns="0" rtlCol="0" anchor="t"/>
          <a:lstStyle/>
          <a:p>
            <a:pPr algn="l">
              <a:lnSpc>
                <a:spcPts val="25650"/>
              </a:lnSpc>
            </a:pPr>
            <a:r>
              <a:rPr lang="en-US" sz="20300" b="1" kern="0" spc="-48" dirty="0">
                <a:solidFill>
                  <a:srgbClr val="050631"/>
                </a:solidFill>
                <a:latin typeface="Helmet" pitchFamily="34" charset="0"/>
                <a:ea typeface="Helmet" pitchFamily="34" charset="-122"/>
                <a:cs typeface="Helmet" pitchFamily="34" charset="-120"/>
              </a:rPr>
              <a:t>2,118</a:t>
            </a:r>
            <a:endParaRPr lang="en-US" sz="34200" dirty="0"/>
          </a:p>
        </p:txBody>
      </p:sp>
      <p:sp>
        <p:nvSpPr>
          <p:cNvPr id="7" name="Text 4"/>
          <p:cNvSpPr/>
          <p:nvPr/>
        </p:nvSpPr>
        <p:spPr>
          <a:xfrm>
            <a:off x="891416" y="599413"/>
            <a:ext cx="1143000" cy="128587"/>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Stat</a:t>
            </a:r>
            <a:endParaRPr lang="en-US" sz="1350" dirty="0"/>
          </a:p>
        </p:txBody>
      </p:sp>
      <p:sp>
        <p:nvSpPr>
          <p:cNvPr id="8" name="Text 5"/>
          <p:cNvSpPr/>
          <p:nvPr/>
        </p:nvSpPr>
        <p:spPr>
          <a:xfrm>
            <a:off x="4146076" y="4512110"/>
            <a:ext cx="2190676" cy="128588"/>
          </a:xfrm>
          <a:prstGeom prst="rect">
            <a:avLst/>
          </a:prstGeom>
          <a:noFill/>
          <a:ln/>
        </p:spPr>
        <p:txBody>
          <a:bodyPr wrap="square" lIns="0" tIns="0" rIns="0" bIns="0" rtlCol="0" anchor="ctr"/>
          <a:lstStyle/>
          <a:p>
            <a:pPr algn="l">
              <a:lnSpc>
                <a:spcPts val="1013"/>
              </a:lnSpc>
            </a:pPr>
            <a:r>
              <a:rPr lang="en-US" sz="2000" b="1" dirty="0">
                <a:solidFill>
                  <a:srgbClr val="050631"/>
                </a:solidFill>
                <a:latin typeface="Helmet" pitchFamily="34" charset="0"/>
                <a:ea typeface="Helmet" pitchFamily="34" charset="-122"/>
                <a:cs typeface="Helmet" pitchFamily="34" charset="-120"/>
              </a:rPr>
              <a:t>New Customers</a:t>
            </a:r>
            <a:endParaRPr lang="en-US" dirty="0"/>
          </a:p>
        </p:txBody>
      </p:sp>
      <p:sp>
        <p:nvSpPr>
          <p:cNvPr id="10" name="Text 7"/>
          <p:cNvSpPr/>
          <p:nvPr/>
        </p:nvSpPr>
        <p:spPr>
          <a:xfrm>
            <a:off x="476250" y="476250"/>
            <a:ext cx="762074" cy="128587"/>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Biggest</a:t>
            </a:r>
            <a:endParaRPr lang="en-US" sz="1350" dirty="0"/>
          </a:p>
        </p:txBody>
      </p:sp>
      <p:sp>
        <p:nvSpPr>
          <p:cNvPr id="12" name="Text 9"/>
          <p:cNvSpPr/>
          <p:nvPr/>
        </p:nvSpPr>
        <p:spPr>
          <a:xfrm>
            <a:off x="4571845" y="4006539"/>
            <a:ext cx="363475" cy="363475"/>
          </a:xfrm>
          <a:prstGeom prst="ellipse">
            <a:avLst/>
          </a:prstGeom>
          <a:solidFill>
            <a:srgbClr val="F15108"/>
          </a:solidFill>
          <a:ln/>
        </p:spPr>
        <p:txBody>
          <a:bodyPr wrap="square" lIns="20193" tIns="42910" rIns="20193" bIns="42910" rtlCol="0" anchor="ctr"/>
          <a:lstStyle/>
          <a:p>
            <a:pPr algn="ctr">
              <a:lnSpc>
                <a:spcPts val="1313"/>
              </a:lnSpc>
            </a:pPr>
            <a:endParaRPr lang="en-US" sz="10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name="Slide 11">
    <p:bg>
      <p:bgPr>
        <a:solidFill>
          <a:srgbClr val="F4EFEB"/>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387db2d6-6d61-4fd1-a7e4-0e459d235d1b?pitch-bytes=514612&amp;pitch-content-type=image%2Fpng"/>
          <p:cNvPicPr>
            <a:picLocks noChangeAspect="1"/>
          </p:cNvPicPr>
          <p:nvPr/>
        </p:nvPicPr>
        <p:blipFill>
          <a:blip r:embed="rId3"/>
          <a:srcRect l="48579" r="7065"/>
          <a:stretch/>
        </p:blipFill>
        <p:spPr>
          <a:xfrm>
            <a:off x="5578508" y="1065008"/>
            <a:ext cx="3099643" cy="3468218"/>
          </a:xfrm>
          <a:prstGeom prst="rect">
            <a:avLst/>
          </a:prstGeom>
        </p:spPr>
      </p:pic>
      <p:sp>
        <p:nvSpPr>
          <p:cNvPr id="4" name="Text 0"/>
          <p:cNvSpPr/>
          <p:nvPr/>
        </p:nvSpPr>
        <p:spPr>
          <a:xfrm>
            <a:off x="476250" y="476250"/>
            <a:ext cx="1190625"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Achievements</a:t>
            </a:r>
            <a:endParaRPr lang="en-US" sz="1350" dirty="0"/>
          </a:p>
        </p:txBody>
      </p:sp>
      <p:sp>
        <p:nvSpPr>
          <p:cNvPr id="5" name="Text 1"/>
          <p:cNvSpPr/>
          <p:nvPr/>
        </p:nvSpPr>
        <p:spPr>
          <a:xfrm>
            <a:off x="1014793" y="2871851"/>
            <a:ext cx="1008868" cy="1008868"/>
          </a:xfrm>
          <a:prstGeom prst="ellipse">
            <a:avLst/>
          </a:prstGeom>
          <a:solidFill>
            <a:srgbClr val="FFFFFF"/>
          </a:solidFill>
          <a:ln/>
        </p:spPr>
        <p:txBody>
          <a:bodyPr wrap="square" lIns="56048" tIns="119102" rIns="56048" bIns="119102" rtlCol="0" anchor="ctr"/>
          <a:lstStyle/>
          <a:p>
            <a:pPr algn="ctr">
              <a:lnSpc>
                <a:spcPts val="1313"/>
              </a:lnSpc>
            </a:pPr>
            <a:r>
              <a:rPr lang="en-US" sz="1100" kern="0" spc="12" dirty="0">
                <a:solidFill>
                  <a:srgbClr val="050631"/>
                </a:solidFill>
              </a:rPr>
              <a:t>AWARD</a:t>
            </a:r>
            <a:endParaRPr lang="en-US" sz="1050" dirty="0"/>
          </a:p>
        </p:txBody>
      </p:sp>
      <p:sp>
        <p:nvSpPr>
          <p:cNvPr id="6" name="Text 2"/>
          <p:cNvSpPr/>
          <p:nvPr/>
        </p:nvSpPr>
        <p:spPr>
          <a:xfrm>
            <a:off x="2161218" y="2871851"/>
            <a:ext cx="1008868" cy="1008868"/>
          </a:xfrm>
          <a:prstGeom prst="ellipse">
            <a:avLst/>
          </a:prstGeom>
          <a:solidFill>
            <a:srgbClr val="FFFFFF"/>
          </a:solidFill>
          <a:ln/>
        </p:spPr>
        <p:txBody>
          <a:bodyPr wrap="square" lIns="56048" tIns="119102" rIns="56048" bIns="119102" rtlCol="0" anchor="ctr"/>
          <a:lstStyle/>
          <a:p>
            <a:pPr algn="ctr">
              <a:lnSpc>
                <a:spcPts val="1313"/>
              </a:lnSpc>
            </a:pPr>
            <a:r>
              <a:rPr lang="en-US" sz="1100" kern="0" spc="12" dirty="0">
                <a:solidFill>
                  <a:srgbClr val="050631"/>
                </a:solidFill>
              </a:rPr>
              <a:t>AWARD</a:t>
            </a:r>
            <a:endParaRPr lang="en-US" sz="1050" dirty="0"/>
          </a:p>
        </p:txBody>
      </p:sp>
      <p:sp>
        <p:nvSpPr>
          <p:cNvPr id="7" name="Text 3"/>
          <p:cNvSpPr/>
          <p:nvPr/>
        </p:nvSpPr>
        <p:spPr>
          <a:xfrm>
            <a:off x="3294312" y="2871851"/>
            <a:ext cx="1008868" cy="1008868"/>
          </a:xfrm>
          <a:prstGeom prst="ellipse">
            <a:avLst/>
          </a:prstGeom>
          <a:solidFill>
            <a:srgbClr val="FFFFFF"/>
          </a:solidFill>
          <a:ln/>
        </p:spPr>
        <p:txBody>
          <a:bodyPr wrap="square" lIns="56048" tIns="119102" rIns="56048" bIns="119102" rtlCol="0" anchor="ctr"/>
          <a:lstStyle/>
          <a:p>
            <a:pPr algn="ctr">
              <a:lnSpc>
                <a:spcPts val="1313"/>
              </a:lnSpc>
            </a:pPr>
            <a:r>
              <a:rPr lang="en-US" sz="1100" kern="0" spc="12" dirty="0">
                <a:solidFill>
                  <a:srgbClr val="050631"/>
                </a:solidFill>
              </a:rPr>
              <a:t>AWARD</a:t>
            </a:r>
            <a:endParaRPr lang="en-US" sz="1050" dirty="0"/>
          </a:p>
        </p:txBody>
      </p:sp>
      <p:sp>
        <p:nvSpPr>
          <p:cNvPr id="8" name="Shape 4"/>
          <p:cNvSpPr/>
          <p:nvPr/>
        </p:nvSpPr>
        <p:spPr>
          <a:xfrm rot="20100000">
            <a:off x="7086361" y="-94292"/>
            <a:ext cx="721684" cy="721684"/>
          </a:xfrm>
          <a:prstGeom prst="roundRect">
            <a:avLst>
              <a:gd name="adj" fmla="val -126704"/>
            </a:avLst>
          </a:prstGeom>
          <a:solidFill>
            <a:srgbClr val="FFFFFF">
              <a:alpha val="0"/>
            </a:srgbClr>
          </a:solidFill>
          <a:ln w="42333">
            <a:solidFill>
              <a:srgbClr val="F4B60C"/>
            </a:solidFill>
            <a:prstDash val="solid"/>
          </a:ln>
        </p:spPr>
      </p:sp>
      <p:sp>
        <p:nvSpPr>
          <p:cNvPr id="9" name="Shape 5"/>
          <p:cNvSpPr/>
          <p:nvPr/>
        </p:nvSpPr>
        <p:spPr>
          <a:xfrm>
            <a:off x="6521806" y="-298370"/>
            <a:ext cx="721684" cy="721684"/>
          </a:xfrm>
          <a:prstGeom prst="ellipse">
            <a:avLst/>
          </a:prstGeom>
          <a:solidFill>
            <a:srgbClr val="05AACF"/>
          </a:solidFill>
          <a:ln/>
        </p:spPr>
      </p:sp>
      <p:sp>
        <p:nvSpPr>
          <p:cNvPr id="10" name="Shape 6"/>
          <p:cNvSpPr/>
          <p:nvPr/>
        </p:nvSpPr>
        <p:spPr>
          <a:xfrm rot="2700000">
            <a:off x="-148539" y="4089913"/>
            <a:ext cx="710877" cy="615720"/>
          </a:xfrm>
          <a:prstGeom prst="triangle">
            <a:avLst/>
          </a:prstGeom>
          <a:solidFill>
            <a:srgbClr val="05AACF"/>
          </a:solidFill>
          <a:ln/>
        </p:spPr>
      </p:sp>
      <p:sp>
        <p:nvSpPr>
          <p:cNvPr id="11" name="Shape 7"/>
          <p:cNvSpPr/>
          <p:nvPr/>
        </p:nvSpPr>
        <p:spPr>
          <a:xfrm rot="5400000">
            <a:off x="475214" y="4612843"/>
            <a:ext cx="372009" cy="372009"/>
          </a:xfrm>
          <a:prstGeom prst="diamond">
            <a:avLst/>
          </a:prstGeom>
          <a:solidFill>
            <a:srgbClr val="F15108"/>
          </a:solidFill>
          <a:ln/>
        </p:spPr>
      </p:sp>
      <p:sp>
        <p:nvSpPr>
          <p:cNvPr id="13" name="Text 9"/>
          <p:cNvSpPr/>
          <p:nvPr/>
        </p:nvSpPr>
        <p:spPr>
          <a:xfrm>
            <a:off x="359135" y="1772602"/>
            <a:ext cx="2455939" cy="619125"/>
          </a:xfrm>
          <a:prstGeom prst="rect">
            <a:avLst/>
          </a:prstGeom>
          <a:noFill/>
          <a:ln/>
        </p:spPr>
        <p:txBody>
          <a:bodyPr wrap="square" lIns="0" tIns="0" rIns="0" bIns="0" rtlCol="0" anchor="t"/>
          <a:lstStyle/>
          <a:p>
            <a:pPr algn="ctr">
              <a:lnSpc>
                <a:spcPts val="4875"/>
              </a:lnSpc>
            </a:pPr>
            <a:r>
              <a:rPr lang="en-US" sz="4900" b="0" kern="0" spc="12" dirty="0">
                <a:solidFill>
                  <a:srgbClr val="7E36E2"/>
                </a:solidFill>
                <a:latin typeface="Helmet" pitchFamily="34" charset="0"/>
                <a:ea typeface="Helmet" pitchFamily="34" charset="-122"/>
                <a:cs typeface="Helmet" pitchFamily="34" charset="-120"/>
              </a:rPr>
              <a:t>+3.45L</a:t>
            </a:r>
            <a:endParaRPr lang="en-US" sz="4875" dirty="0"/>
          </a:p>
        </p:txBody>
      </p:sp>
      <p:sp>
        <p:nvSpPr>
          <p:cNvPr id="14" name="Text 10"/>
          <p:cNvSpPr/>
          <p:nvPr/>
        </p:nvSpPr>
        <p:spPr>
          <a:xfrm>
            <a:off x="359136" y="2342135"/>
            <a:ext cx="2156966" cy="228600"/>
          </a:xfrm>
          <a:prstGeom prst="rect">
            <a:avLst/>
          </a:prstGeom>
          <a:noFill/>
          <a:ln/>
        </p:spPr>
        <p:txBody>
          <a:bodyPr wrap="square" lIns="0" tIns="0" rIns="0" bIns="0" rtlCol="0" anchor="t"/>
          <a:lstStyle/>
          <a:p>
            <a:pPr algn="ctr">
              <a:lnSpc>
                <a:spcPts val="1800"/>
              </a:lnSpc>
            </a:pPr>
            <a:r>
              <a:rPr lang="en-US" sz="1800" b="0" kern="0" spc="12" dirty="0">
                <a:solidFill>
                  <a:srgbClr val="7E36E2"/>
                </a:solidFill>
                <a:latin typeface="Helmet" pitchFamily="34" charset="0"/>
                <a:ea typeface="Helmet" pitchFamily="34" charset="-122"/>
                <a:cs typeface="Helmet" pitchFamily="34" charset="-120"/>
              </a:rPr>
              <a:t>Revenue</a:t>
            </a:r>
            <a:endParaRPr lang="en-US" sz="1050" dirty="0"/>
          </a:p>
        </p:txBody>
      </p:sp>
      <p:sp>
        <p:nvSpPr>
          <p:cNvPr id="15" name="Text 11"/>
          <p:cNvSpPr/>
          <p:nvPr/>
        </p:nvSpPr>
        <p:spPr>
          <a:xfrm>
            <a:off x="2815075" y="1772602"/>
            <a:ext cx="2156743" cy="619125"/>
          </a:xfrm>
          <a:prstGeom prst="rect">
            <a:avLst/>
          </a:prstGeom>
          <a:noFill/>
          <a:ln/>
        </p:spPr>
        <p:txBody>
          <a:bodyPr wrap="square" lIns="0" tIns="0" rIns="0" bIns="0" rtlCol="0" anchor="t"/>
          <a:lstStyle/>
          <a:p>
            <a:pPr algn="ctr">
              <a:lnSpc>
                <a:spcPts val="4875"/>
              </a:lnSpc>
            </a:pPr>
            <a:r>
              <a:rPr lang="en-US" sz="4900" kern="0" spc="12" dirty="0">
                <a:solidFill>
                  <a:srgbClr val="7E36E2"/>
                </a:solidFill>
                <a:latin typeface="Helmet" pitchFamily="34" charset="0"/>
                <a:ea typeface="Helmet" pitchFamily="34" charset="-122"/>
                <a:cs typeface="Helmet" pitchFamily="34" charset="-120"/>
              </a:rPr>
              <a:t>6</a:t>
            </a:r>
            <a:r>
              <a:rPr lang="en-US" sz="4900" b="0" kern="0" spc="12" dirty="0">
                <a:solidFill>
                  <a:srgbClr val="7E36E2"/>
                </a:solidFill>
                <a:latin typeface="Helmet" pitchFamily="34" charset="0"/>
                <a:ea typeface="Helmet" pitchFamily="34" charset="-122"/>
                <a:cs typeface="Helmet" pitchFamily="34" charset="-120"/>
              </a:rPr>
              <a:t>3%</a:t>
            </a:r>
            <a:endParaRPr lang="en-US" sz="4875" dirty="0"/>
          </a:p>
        </p:txBody>
      </p:sp>
      <p:sp>
        <p:nvSpPr>
          <p:cNvPr id="16" name="Text 12"/>
          <p:cNvSpPr/>
          <p:nvPr/>
        </p:nvSpPr>
        <p:spPr>
          <a:xfrm>
            <a:off x="2815075" y="2342135"/>
            <a:ext cx="2156743" cy="228600"/>
          </a:xfrm>
          <a:prstGeom prst="rect">
            <a:avLst/>
          </a:prstGeom>
          <a:noFill/>
          <a:ln/>
        </p:spPr>
        <p:txBody>
          <a:bodyPr wrap="square" lIns="0" tIns="0" rIns="0" bIns="0" rtlCol="0" anchor="t"/>
          <a:lstStyle/>
          <a:p>
            <a:pPr algn="ctr">
              <a:lnSpc>
                <a:spcPts val="1800"/>
              </a:lnSpc>
            </a:pPr>
            <a:r>
              <a:rPr lang="en-US" sz="1800" b="0" kern="0" spc="12" dirty="0">
                <a:solidFill>
                  <a:srgbClr val="7E36E2"/>
                </a:solidFill>
                <a:latin typeface="Helmet" pitchFamily="34" charset="0"/>
                <a:ea typeface="Helmet" pitchFamily="34" charset="-122"/>
                <a:cs typeface="Helmet" pitchFamily="34" charset="-120"/>
              </a:rPr>
              <a:t>Increased Sales</a:t>
            </a:r>
            <a:endParaRPr lang="en-US" sz="10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2">
    <p:bg>
      <p:bgPr>
        <a:solidFill>
          <a:srgbClr val="050631"/>
        </a:solidFill>
        <a:effectLst/>
      </p:bgPr>
    </p:bg>
    <p:spTree>
      <p:nvGrpSpPr>
        <p:cNvPr id="1" name=""/>
        <p:cNvGrpSpPr/>
        <p:nvPr/>
      </p:nvGrpSpPr>
      <p:grpSpPr>
        <a:xfrm>
          <a:off x="0" y="0"/>
          <a:ext cx="0" cy="0"/>
          <a:chOff x="0" y="0"/>
          <a:chExt cx="0" cy="0"/>
        </a:xfrm>
      </p:grpSpPr>
      <p:sp>
        <p:nvSpPr>
          <p:cNvPr id="3" name="Text 0"/>
          <p:cNvSpPr/>
          <p:nvPr/>
        </p:nvSpPr>
        <p:spPr>
          <a:xfrm>
            <a:off x="3236128" y="4189123"/>
            <a:ext cx="8001000" cy="1071562"/>
          </a:xfrm>
          <a:prstGeom prst="rect">
            <a:avLst/>
          </a:prstGeom>
          <a:noFill/>
          <a:ln/>
        </p:spPr>
        <p:txBody>
          <a:bodyPr wrap="square" lIns="0" tIns="0" rIns="0" bIns="0" rtlCol="0" anchor="t"/>
          <a:lstStyle/>
          <a:p>
            <a:pPr algn="l">
              <a:lnSpc>
                <a:spcPts val="8438"/>
              </a:lnSpc>
            </a:pPr>
            <a:r>
              <a:rPr lang="en-US" sz="11300" b="1" dirty="0">
                <a:solidFill>
                  <a:srgbClr val="FF0000"/>
                </a:solidFill>
                <a:latin typeface="Helmet" pitchFamily="34" charset="0"/>
                <a:ea typeface="Helmet" pitchFamily="34" charset="-122"/>
                <a:cs typeface="Helmet" pitchFamily="34" charset="-120"/>
              </a:rPr>
              <a:t>Summary</a:t>
            </a:r>
            <a:endParaRPr lang="en-US" sz="11250" dirty="0">
              <a:solidFill>
                <a:srgbClr val="FF0000"/>
              </a:solidFill>
            </a:endParaRPr>
          </a:p>
        </p:txBody>
      </p:sp>
      <p:sp>
        <p:nvSpPr>
          <p:cNvPr id="4" name="Text 1"/>
          <p:cNvSpPr/>
          <p:nvPr/>
        </p:nvSpPr>
        <p:spPr>
          <a:xfrm>
            <a:off x="620388" y="4356863"/>
            <a:ext cx="762000" cy="642938"/>
          </a:xfrm>
          <a:prstGeom prst="rect">
            <a:avLst/>
          </a:prstGeom>
          <a:noFill/>
          <a:ln/>
        </p:spPr>
        <p:txBody>
          <a:bodyPr wrap="square" lIns="0" tIns="0" rIns="0" bIns="0" rtlCol="0" anchor="t"/>
          <a:lstStyle/>
          <a:p>
            <a:pPr algn="l">
              <a:lnSpc>
                <a:spcPts val="5063"/>
              </a:lnSpc>
            </a:pPr>
            <a:endParaRPr lang="en-US" sz="6750" dirty="0"/>
          </a:p>
        </p:txBody>
      </p:sp>
      <p:sp>
        <p:nvSpPr>
          <p:cNvPr id="5" name="Text 2"/>
          <p:cNvSpPr/>
          <p:nvPr/>
        </p:nvSpPr>
        <p:spPr>
          <a:xfrm>
            <a:off x="3285422" y="1616936"/>
            <a:ext cx="4024536" cy="666750"/>
          </a:xfrm>
          <a:prstGeom prst="rect">
            <a:avLst/>
          </a:prstGeom>
          <a:noFill/>
          <a:ln/>
        </p:spPr>
        <p:txBody>
          <a:bodyPr wrap="square" lIns="0" tIns="0" rIns="0" bIns="0" rtlCol="0" anchor="t"/>
          <a:lstStyle/>
          <a:p>
            <a:pPr algn="l">
              <a:lnSpc>
                <a:spcPts val="1313"/>
              </a:lnSpc>
            </a:pPr>
            <a:r>
              <a:rPr lang="en-US" sz="1100" b="0" kern="0" spc="12" dirty="0">
                <a:solidFill>
                  <a:srgbClr val="F4EFEB"/>
                </a:solidFill>
                <a:latin typeface="Helmet" pitchFamily="34" charset="0"/>
                <a:ea typeface="Helmet" pitchFamily="34" charset="-122"/>
                <a:cs typeface="Helmet" pitchFamily="34" charset="-120"/>
              </a:rPr>
              <a:t>Over the past year, our company has experienced tremendous growth and success, and it wouldn't have been possible without our valued customers. Their unwavering support, trust, and loyalty have played a pivotal role in shaping this remarkable year. </a:t>
            </a:r>
            <a:endParaRPr lang="en-US" sz="1050" dirty="0"/>
          </a:p>
        </p:txBody>
      </p:sp>
      <p:sp>
        <p:nvSpPr>
          <p:cNvPr id="6" name="Text 3"/>
          <p:cNvSpPr/>
          <p:nvPr/>
        </p:nvSpPr>
        <p:spPr>
          <a:xfrm>
            <a:off x="620388" y="1714500"/>
            <a:ext cx="1095077" cy="542925"/>
          </a:xfrm>
          <a:prstGeom prst="rect">
            <a:avLst/>
          </a:prstGeom>
          <a:noFill/>
          <a:ln/>
        </p:spPr>
        <p:txBody>
          <a:bodyPr wrap="square" lIns="0" tIns="0" rIns="0" bIns="0" rtlCol="0" anchor="t"/>
          <a:lstStyle/>
          <a:p>
            <a:pPr algn="l">
              <a:lnSpc>
                <a:spcPts val="4050"/>
              </a:lnSpc>
            </a:pPr>
            <a:r>
              <a:rPr lang="en-US" sz="6800" b="1" kern="0" spc="-60" dirty="0">
                <a:solidFill>
                  <a:srgbClr val="FF0000"/>
                </a:solidFill>
                <a:latin typeface="Helmet" pitchFamily="34" charset="0"/>
                <a:ea typeface="Helmet" pitchFamily="34" charset="-122"/>
                <a:cs typeface="Helmet" pitchFamily="34" charset="-120"/>
              </a:rPr>
              <a:t>'19</a:t>
            </a:r>
            <a:endParaRPr lang="en-US" sz="6750" dirty="0">
              <a:solidFill>
                <a:srgbClr val="FF0000"/>
              </a:solidFill>
            </a:endParaRPr>
          </a:p>
        </p:txBody>
      </p:sp>
      <p:sp>
        <p:nvSpPr>
          <p:cNvPr id="7" name="Text 4"/>
          <p:cNvSpPr/>
          <p:nvPr/>
        </p:nvSpPr>
        <p:spPr>
          <a:xfrm>
            <a:off x="3285422" y="2430472"/>
            <a:ext cx="4024164" cy="833438"/>
          </a:xfrm>
          <a:prstGeom prst="rect">
            <a:avLst/>
          </a:prstGeom>
          <a:noFill/>
          <a:ln/>
        </p:spPr>
        <p:txBody>
          <a:bodyPr wrap="square" lIns="0" tIns="0" rIns="0" bIns="0" rtlCol="0" anchor="t"/>
          <a:lstStyle/>
          <a:p>
            <a:pPr algn="l">
              <a:lnSpc>
                <a:spcPts val="1313"/>
              </a:lnSpc>
            </a:pPr>
            <a:r>
              <a:rPr lang="en-US" sz="1100" b="0" kern="0" spc="12" dirty="0">
                <a:solidFill>
                  <a:srgbClr val="F4EFEB"/>
                </a:solidFill>
                <a:latin typeface="Helmet" pitchFamily="34" charset="0"/>
                <a:ea typeface="Helmet" pitchFamily="34" charset="-122"/>
                <a:cs typeface="Helmet" pitchFamily="34" charset="-120"/>
              </a:rPr>
              <a:t>As we reflect on the past year, we are immensely grateful for the strong relationships we have built and the incredible journey we have embarked upon together. Our customers have truly been the cornerstone of our success</a:t>
            </a:r>
            <a:r>
              <a:rPr lang="en-US" sz="1100" kern="0" spc="12" dirty="0">
                <a:solidFill>
                  <a:srgbClr val="F4EFEB"/>
                </a:solidFill>
                <a:latin typeface="Helmet" pitchFamily="34" charset="0"/>
                <a:ea typeface="Helmet" pitchFamily="34" charset="-122"/>
                <a:cs typeface="Helmet" pitchFamily="34" charset="-120"/>
              </a:rPr>
              <a:t>.</a:t>
            </a:r>
            <a:endParaRPr lang="en-US" sz="1050" dirty="0"/>
          </a:p>
        </p:txBody>
      </p:sp>
      <p:sp>
        <p:nvSpPr>
          <p:cNvPr id="8" name="Shape 5"/>
          <p:cNvSpPr/>
          <p:nvPr/>
        </p:nvSpPr>
        <p:spPr>
          <a:xfrm rot="20700000">
            <a:off x="8461508" y="163511"/>
            <a:ext cx="797711" cy="690930"/>
          </a:xfrm>
          <a:prstGeom prst="triangle">
            <a:avLst/>
          </a:prstGeom>
          <a:solidFill>
            <a:srgbClr val="05AACF"/>
          </a:solidFill>
          <a:ln/>
        </p:spPr>
      </p:sp>
      <p:sp>
        <p:nvSpPr>
          <p:cNvPr id="9" name="Shape 6"/>
          <p:cNvSpPr/>
          <p:nvPr/>
        </p:nvSpPr>
        <p:spPr>
          <a:xfrm rot="20400000">
            <a:off x="8057001" y="805508"/>
            <a:ext cx="704812" cy="704812"/>
          </a:xfrm>
          <a:prstGeom prst="diamond">
            <a:avLst/>
          </a:prstGeom>
          <a:solidFill>
            <a:srgbClr val="7E36E2"/>
          </a:solidFill>
          <a:ln/>
        </p:spPr>
      </p:sp>
      <p:sp>
        <p:nvSpPr>
          <p:cNvPr id="10" name="Shape 7"/>
          <p:cNvSpPr/>
          <p:nvPr/>
        </p:nvSpPr>
        <p:spPr>
          <a:xfrm>
            <a:off x="7737492" y="-147157"/>
            <a:ext cx="952574" cy="952574"/>
          </a:xfrm>
          <a:prstGeom prst="ellipse">
            <a:avLst/>
          </a:prstGeom>
          <a:solidFill>
            <a:srgbClr val="E5E7F0">
              <a:alpha val="0"/>
            </a:srgbClr>
          </a:solidFill>
          <a:ln w="42333">
            <a:solidFill>
              <a:srgbClr val="F4B60C"/>
            </a:solidFill>
            <a:prstDash val="solid"/>
          </a:ln>
        </p:spPr>
      </p:sp>
      <p:sp>
        <p:nvSpPr>
          <p:cNvPr id="11" name="Shape 8"/>
          <p:cNvSpPr/>
          <p:nvPr/>
        </p:nvSpPr>
        <p:spPr>
          <a:xfrm rot="1200000">
            <a:off x="7565593" y="1107352"/>
            <a:ext cx="195592" cy="195592"/>
          </a:xfrm>
          <a:prstGeom prst="diamond">
            <a:avLst/>
          </a:prstGeom>
          <a:solidFill>
            <a:srgbClr val="F5016A"/>
          </a:solid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name="Slide 15">
    <p:bg>
      <p:bgPr>
        <a:solidFill>
          <a:srgbClr val="F4EFEB"/>
        </a:solidFill>
        <a:effectLst/>
      </p:bgPr>
    </p:bg>
    <p:spTree>
      <p:nvGrpSpPr>
        <p:cNvPr id="1" name=""/>
        <p:cNvGrpSpPr/>
        <p:nvPr/>
      </p:nvGrpSpPr>
      <p:grpSpPr>
        <a:xfrm>
          <a:off x="0" y="0"/>
          <a:ext cx="0" cy="0"/>
          <a:chOff x="0" y="0"/>
          <a:chExt cx="0" cy="0"/>
        </a:xfrm>
      </p:grpSpPr>
      <p:pic>
        <p:nvPicPr>
          <p:cNvPr id="3" name="Image 0" descr="https://external-media.api.pitch.com/provider/icons8/bubbles/shop.sv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836891" y="1689951"/>
            <a:ext cx="589920" cy="589920"/>
          </a:xfrm>
          <a:prstGeom prst="rect">
            <a:avLst/>
          </a:prstGeom>
        </p:spPr>
      </p:pic>
      <p:pic>
        <p:nvPicPr>
          <p:cNvPr id="4" name="Image 1" descr="https://external-media.api.pitch.com/provider/icons8/bubbles/money.sv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36303" y="3124889"/>
            <a:ext cx="589920" cy="589920"/>
          </a:xfrm>
          <a:prstGeom prst="rect">
            <a:avLst/>
          </a:prstGeom>
        </p:spPr>
      </p:pic>
      <p:pic>
        <p:nvPicPr>
          <p:cNvPr id="5" name="Image 2" descr="https://external-media.api.pitch.com/provider/icons8/bubbles/headset.sv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62384" y="3124557"/>
            <a:ext cx="589920" cy="589920"/>
          </a:xfrm>
          <a:prstGeom prst="rect">
            <a:avLst/>
          </a:prstGeom>
        </p:spPr>
      </p:pic>
      <p:pic>
        <p:nvPicPr>
          <p:cNvPr id="6" name="Image 3" descr="https://external-media.api.pitch.com/provider/icons8/bubbles/touchscreen-smartphone.sv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61989" y="1691294"/>
            <a:ext cx="589920" cy="589920"/>
          </a:xfrm>
          <a:prstGeom prst="rect">
            <a:avLst/>
          </a:prstGeom>
        </p:spPr>
      </p:pic>
      <p:sp>
        <p:nvSpPr>
          <p:cNvPr id="7" name="Text 0"/>
          <p:cNvSpPr/>
          <p:nvPr/>
        </p:nvSpPr>
        <p:spPr>
          <a:xfrm>
            <a:off x="476250" y="473568"/>
            <a:ext cx="1181546"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Additional </a:t>
            </a:r>
            <a:endParaRPr lang="en-US" sz="1350" dirty="0"/>
          </a:p>
        </p:txBody>
      </p:sp>
      <p:sp>
        <p:nvSpPr>
          <p:cNvPr id="8" name="Text 1"/>
          <p:cNvSpPr/>
          <p:nvPr/>
        </p:nvSpPr>
        <p:spPr>
          <a:xfrm>
            <a:off x="796753" y="617495"/>
            <a:ext cx="858366"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Highlights</a:t>
            </a:r>
            <a:endParaRPr lang="en-US" sz="1350" dirty="0"/>
          </a:p>
        </p:txBody>
      </p:sp>
      <p:sp>
        <p:nvSpPr>
          <p:cNvPr id="9" name="Text 2"/>
          <p:cNvSpPr/>
          <p:nvPr/>
        </p:nvSpPr>
        <p:spPr>
          <a:xfrm>
            <a:off x="953024" y="1809750"/>
            <a:ext cx="3244974" cy="128588"/>
          </a:xfrm>
          <a:prstGeom prst="rect">
            <a:avLst/>
          </a:prstGeom>
          <a:noFill/>
          <a:ln/>
        </p:spPr>
        <p:txBody>
          <a:bodyPr wrap="square" lIns="0" tIns="0" rIns="0" bIns="0" rtlCol="0" anchor="t"/>
          <a:lstStyle/>
          <a:p>
            <a:pPr algn="l">
              <a:lnSpc>
                <a:spcPts val="1013"/>
              </a:lnSpc>
            </a:pPr>
            <a:r>
              <a:rPr lang="en-US" sz="1400" b="1" dirty="0">
                <a:solidFill>
                  <a:srgbClr val="7E36E2"/>
                </a:solidFill>
                <a:latin typeface="Helmet" pitchFamily="34" charset="0"/>
                <a:ea typeface="Helmet" pitchFamily="34" charset="-122"/>
                <a:cs typeface="Helmet" pitchFamily="34" charset="-120"/>
              </a:rPr>
              <a:t>Mobile</a:t>
            </a:r>
            <a:endParaRPr lang="en-US" sz="1350" dirty="0"/>
          </a:p>
        </p:txBody>
      </p:sp>
      <p:sp>
        <p:nvSpPr>
          <p:cNvPr id="10" name="Text 3"/>
          <p:cNvSpPr/>
          <p:nvPr/>
        </p:nvSpPr>
        <p:spPr>
          <a:xfrm>
            <a:off x="5427734" y="1809750"/>
            <a:ext cx="3249141" cy="128588"/>
          </a:xfrm>
          <a:prstGeom prst="rect">
            <a:avLst/>
          </a:prstGeom>
          <a:noFill/>
          <a:ln/>
        </p:spPr>
        <p:txBody>
          <a:bodyPr wrap="square" lIns="0" tIns="0" rIns="0" bIns="0" rtlCol="0" anchor="t"/>
          <a:lstStyle/>
          <a:p>
            <a:pPr algn="l">
              <a:lnSpc>
                <a:spcPts val="1013"/>
              </a:lnSpc>
            </a:pPr>
            <a:r>
              <a:rPr lang="en-US" sz="1400" b="1" dirty="0">
                <a:solidFill>
                  <a:srgbClr val="7E36E2"/>
                </a:solidFill>
                <a:latin typeface="Helmet" pitchFamily="34" charset="0"/>
                <a:ea typeface="Helmet" pitchFamily="34" charset="-122"/>
                <a:cs typeface="Helmet" pitchFamily="34" charset="-120"/>
              </a:rPr>
              <a:t>Storefront</a:t>
            </a:r>
            <a:endParaRPr lang="en-US" sz="1350" dirty="0"/>
          </a:p>
        </p:txBody>
      </p:sp>
      <p:sp>
        <p:nvSpPr>
          <p:cNvPr id="11" name="Text 4"/>
          <p:cNvSpPr/>
          <p:nvPr/>
        </p:nvSpPr>
        <p:spPr>
          <a:xfrm>
            <a:off x="953024" y="3238500"/>
            <a:ext cx="3244900" cy="128588"/>
          </a:xfrm>
          <a:prstGeom prst="rect">
            <a:avLst/>
          </a:prstGeom>
          <a:noFill/>
          <a:ln/>
        </p:spPr>
        <p:txBody>
          <a:bodyPr wrap="square" lIns="0" tIns="0" rIns="0" bIns="0" rtlCol="0" anchor="t"/>
          <a:lstStyle/>
          <a:p>
            <a:pPr algn="l">
              <a:lnSpc>
                <a:spcPts val="1013"/>
              </a:lnSpc>
            </a:pPr>
            <a:r>
              <a:rPr lang="en-US" sz="1400" b="1" dirty="0">
                <a:solidFill>
                  <a:srgbClr val="7E36E2"/>
                </a:solidFill>
                <a:latin typeface="Helmet" pitchFamily="34" charset="0"/>
                <a:ea typeface="Helmet" pitchFamily="34" charset="-122"/>
                <a:cs typeface="Helmet" pitchFamily="34" charset="-120"/>
              </a:rPr>
              <a:t>Customer Support</a:t>
            </a:r>
            <a:endParaRPr lang="en-US" sz="1350" dirty="0"/>
          </a:p>
        </p:txBody>
      </p:sp>
      <p:sp>
        <p:nvSpPr>
          <p:cNvPr id="12" name="Text 5"/>
          <p:cNvSpPr/>
          <p:nvPr/>
        </p:nvSpPr>
        <p:spPr>
          <a:xfrm>
            <a:off x="5427734" y="3238500"/>
            <a:ext cx="3249141" cy="128588"/>
          </a:xfrm>
          <a:prstGeom prst="rect">
            <a:avLst/>
          </a:prstGeom>
          <a:noFill/>
          <a:ln/>
        </p:spPr>
        <p:txBody>
          <a:bodyPr wrap="square" lIns="0" tIns="0" rIns="0" bIns="0" rtlCol="0" anchor="t"/>
          <a:lstStyle/>
          <a:p>
            <a:pPr algn="l">
              <a:lnSpc>
                <a:spcPts val="1013"/>
              </a:lnSpc>
            </a:pPr>
            <a:r>
              <a:rPr lang="en-US" sz="1400" b="1" dirty="0">
                <a:solidFill>
                  <a:srgbClr val="7E36E2"/>
                </a:solidFill>
                <a:latin typeface="Helmet" pitchFamily="34" charset="0"/>
                <a:ea typeface="Helmet" pitchFamily="34" charset="-122"/>
                <a:cs typeface="Helmet" pitchFamily="34" charset="-120"/>
              </a:rPr>
              <a:t>Payments</a:t>
            </a:r>
            <a:endParaRPr lang="en-US" sz="1350" dirty="0"/>
          </a:p>
        </p:txBody>
      </p:sp>
      <p:sp>
        <p:nvSpPr>
          <p:cNvPr id="13" name="Shape 6"/>
          <p:cNvSpPr/>
          <p:nvPr/>
        </p:nvSpPr>
        <p:spPr>
          <a:xfrm rot="10800000">
            <a:off x="953289" y="2050256"/>
            <a:ext cx="3238500" cy="0"/>
          </a:xfrm>
          <a:prstGeom prst="line">
            <a:avLst/>
          </a:prstGeom>
          <a:solidFill>
            <a:srgbClr val="050631"/>
          </a:solidFill>
          <a:ln w="5292">
            <a:solidFill>
              <a:srgbClr val="545464"/>
            </a:solidFill>
            <a:prstDash val="solid"/>
            <a:headEnd type="none"/>
            <a:tailEnd type="none"/>
          </a:ln>
        </p:spPr>
      </p:sp>
      <p:sp>
        <p:nvSpPr>
          <p:cNvPr id="14" name="Shape 7"/>
          <p:cNvSpPr/>
          <p:nvPr/>
        </p:nvSpPr>
        <p:spPr>
          <a:xfrm rot="10800000">
            <a:off x="953289" y="3478462"/>
            <a:ext cx="3238500" cy="0"/>
          </a:xfrm>
          <a:prstGeom prst="line">
            <a:avLst/>
          </a:prstGeom>
          <a:solidFill>
            <a:srgbClr val="050631"/>
          </a:solidFill>
          <a:ln w="5292">
            <a:solidFill>
              <a:srgbClr val="545464"/>
            </a:solidFill>
            <a:prstDash val="solid"/>
            <a:headEnd type="none"/>
            <a:tailEnd type="none"/>
          </a:ln>
        </p:spPr>
      </p:sp>
      <p:sp>
        <p:nvSpPr>
          <p:cNvPr id="15" name="Shape 8"/>
          <p:cNvSpPr/>
          <p:nvPr/>
        </p:nvSpPr>
        <p:spPr>
          <a:xfrm rot="10800000">
            <a:off x="5431040" y="2050256"/>
            <a:ext cx="3238500" cy="0"/>
          </a:xfrm>
          <a:prstGeom prst="line">
            <a:avLst/>
          </a:prstGeom>
          <a:solidFill>
            <a:srgbClr val="050631"/>
          </a:solidFill>
          <a:ln w="5292">
            <a:solidFill>
              <a:srgbClr val="545464"/>
            </a:solidFill>
            <a:prstDash val="solid"/>
            <a:headEnd type="none"/>
            <a:tailEnd type="none"/>
          </a:ln>
        </p:spPr>
      </p:sp>
      <p:sp>
        <p:nvSpPr>
          <p:cNvPr id="16" name="Shape 9"/>
          <p:cNvSpPr/>
          <p:nvPr/>
        </p:nvSpPr>
        <p:spPr>
          <a:xfrm rot="10800000">
            <a:off x="5431040" y="3478462"/>
            <a:ext cx="3238500" cy="0"/>
          </a:xfrm>
          <a:prstGeom prst="line">
            <a:avLst/>
          </a:prstGeom>
          <a:solidFill>
            <a:srgbClr val="050631"/>
          </a:solidFill>
          <a:ln w="5292">
            <a:solidFill>
              <a:srgbClr val="545464"/>
            </a:solidFill>
            <a:prstDash val="solid"/>
            <a:headEnd type="none"/>
            <a:tailEnd type="none"/>
          </a:ln>
        </p:spPr>
      </p:sp>
      <p:sp>
        <p:nvSpPr>
          <p:cNvPr id="17" name="Text 10"/>
          <p:cNvSpPr/>
          <p:nvPr/>
        </p:nvSpPr>
        <p:spPr>
          <a:xfrm>
            <a:off x="954686" y="2188415"/>
            <a:ext cx="3245495"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Introduced regular app updates, including improved navigation, faster loading times, and a more user-friendly interface.</a:t>
            </a:r>
            <a:endParaRPr lang="en-US" sz="1050" dirty="0"/>
          </a:p>
        </p:txBody>
      </p:sp>
      <p:sp>
        <p:nvSpPr>
          <p:cNvPr id="18" name="Text 11"/>
          <p:cNvSpPr/>
          <p:nvPr/>
        </p:nvSpPr>
        <p:spPr>
          <a:xfrm>
            <a:off x="5428933" y="2188415"/>
            <a:ext cx="3249216"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Conducted minor store layout adjustments based on customer feedback, enhancing in-store navigation and making it easier to locate products.</a:t>
            </a:r>
            <a:endParaRPr lang="en-US" sz="1050" dirty="0"/>
          </a:p>
        </p:txBody>
      </p:sp>
      <p:sp>
        <p:nvSpPr>
          <p:cNvPr id="19" name="Text 12"/>
          <p:cNvSpPr/>
          <p:nvPr/>
        </p:nvSpPr>
        <p:spPr>
          <a:xfrm>
            <a:off x="954686" y="3617227"/>
            <a:ext cx="3245421"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Extended customer support hours to offer assistance from 7:00 AM to 10:00 PM, accommodating a wider range of customer schedules.</a:t>
            </a:r>
            <a:endParaRPr lang="en-US" sz="1050" dirty="0"/>
          </a:p>
        </p:txBody>
      </p:sp>
      <p:sp>
        <p:nvSpPr>
          <p:cNvPr id="20" name="Text 13"/>
          <p:cNvSpPr/>
          <p:nvPr/>
        </p:nvSpPr>
        <p:spPr>
          <a:xfrm>
            <a:off x="5428933" y="3617227"/>
            <a:ext cx="3249216" cy="666750"/>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Added support for additional payment methods, such as digital wallets, making it even more convenient for customers to complete their purchases in-store or online.</a:t>
            </a:r>
            <a:endParaRPr lang="en-US" sz="1050" dirty="0"/>
          </a:p>
        </p:txBody>
      </p:sp>
      <p:sp>
        <p:nvSpPr>
          <p:cNvPr id="21" name="Text 14"/>
          <p:cNvSpPr/>
          <p:nvPr/>
        </p:nvSpPr>
        <p:spPr>
          <a:xfrm>
            <a:off x="6767301" y="-401770"/>
            <a:ext cx="1237243" cy="1242579"/>
          </a:xfrm>
          <a:prstGeom prst="ellipse">
            <a:avLst/>
          </a:prstGeom>
          <a:solidFill>
            <a:srgbClr val="000000">
              <a:alpha val="0"/>
            </a:srgbClr>
          </a:solidFill>
          <a:ln w="21167">
            <a:solidFill>
              <a:srgbClr val="F15108"/>
            </a:solidFill>
          </a:ln>
        </p:spPr>
        <p:txBody>
          <a:bodyPr wrap="square" lIns="68736" tIns="146693" rIns="68736" bIns="146693" rtlCol="0" anchor="ctr"/>
          <a:lstStyle/>
          <a:p>
            <a:pPr algn="ctr">
              <a:lnSpc>
                <a:spcPts val="1313"/>
              </a:lnSpc>
            </a:pPr>
            <a:endParaRPr lang="en-US" sz="1050" dirty="0"/>
          </a:p>
        </p:txBody>
      </p:sp>
      <p:sp>
        <p:nvSpPr>
          <p:cNvPr id="22" name="Shape 15"/>
          <p:cNvSpPr/>
          <p:nvPr/>
        </p:nvSpPr>
        <p:spPr>
          <a:xfrm>
            <a:off x="6719624" y="189944"/>
            <a:ext cx="105533" cy="91407"/>
          </a:xfrm>
          <a:prstGeom prst="triangle">
            <a:avLst/>
          </a:prstGeom>
          <a:solidFill>
            <a:srgbClr val="05AACF"/>
          </a:solidFill>
          <a:ln/>
        </p:spPr>
      </p:sp>
      <p:sp>
        <p:nvSpPr>
          <p:cNvPr id="23" name="Shape 16"/>
          <p:cNvSpPr/>
          <p:nvPr/>
        </p:nvSpPr>
        <p:spPr>
          <a:xfrm rot="10800000">
            <a:off x="6719624" y="281460"/>
            <a:ext cx="105533" cy="91407"/>
          </a:xfrm>
          <a:prstGeom prst="triangle">
            <a:avLst/>
          </a:prstGeom>
          <a:solidFill>
            <a:srgbClr val="05AACF"/>
          </a:solidFill>
          <a:ln/>
        </p:spPr>
      </p:sp>
      <p:sp>
        <p:nvSpPr>
          <p:cNvPr id="24" name="Text 17"/>
          <p:cNvSpPr/>
          <p:nvPr/>
        </p:nvSpPr>
        <p:spPr>
          <a:xfrm rot="5400000">
            <a:off x="6765731" y="239544"/>
            <a:ext cx="105533" cy="91407"/>
          </a:xfrm>
          <a:prstGeom prst="triangle">
            <a:avLst/>
          </a:prstGeom>
          <a:solidFill>
            <a:srgbClr val="05AACF"/>
          </a:solidFill>
          <a:ln/>
        </p:spPr>
        <p:txBody>
          <a:bodyPr wrap="square" lIns="5863" tIns="10791" rIns="5863" bIns="10791" rtlCol="0" anchor="ctr"/>
          <a:lstStyle/>
          <a:p>
            <a:pPr algn="ctr">
              <a:lnSpc>
                <a:spcPts val="1313"/>
              </a:lnSpc>
            </a:pPr>
            <a:endParaRPr lang="en-US" sz="1050" dirty="0"/>
          </a:p>
        </p:txBody>
      </p:sp>
      <p:sp>
        <p:nvSpPr>
          <p:cNvPr id="25" name="Text 18"/>
          <p:cNvSpPr/>
          <p:nvPr/>
        </p:nvSpPr>
        <p:spPr>
          <a:xfrm rot="16200000">
            <a:off x="6674215" y="239544"/>
            <a:ext cx="105533" cy="91407"/>
          </a:xfrm>
          <a:prstGeom prst="triangle">
            <a:avLst/>
          </a:prstGeom>
          <a:solidFill>
            <a:srgbClr val="05AACF"/>
          </a:solidFill>
          <a:ln/>
        </p:spPr>
        <p:txBody>
          <a:bodyPr wrap="square" lIns="5863" tIns="10791" rIns="5863" bIns="10791" rtlCol="0" anchor="ctr"/>
          <a:lstStyle/>
          <a:p>
            <a:pPr algn="ctr">
              <a:lnSpc>
                <a:spcPts val="1313"/>
              </a:lnSpc>
            </a:pPr>
            <a:endParaRPr lang="en-US" sz="1050" dirty="0"/>
          </a:p>
        </p:txBody>
      </p:sp>
      <p:sp>
        <p:nvSpPr>
          <p:cNvPr id="26" name="Shape 19"/>
          <p:cNvSpPr/>
          <p:nvPr/>
        </p:nvSpPr>
        <p:spPr>
          <a:xfrm rot="21300000">
            <a:off x="810083" y="4596257"/>
            <a:ext cx="436392" cy="377977"/>
          </a:xfrm>
          <a:prstGeom prst="triangle">
            <a:avLst/>
          </a:prstGeom>
          <a:solidFill>
            <a:srgbClr val="000000">
              <a:alpha val="0"/>
            </a:srgbClr>
          </a:solidFill>
          <a:ln w="21167">
            <a:solidFill>
              <a:srgbClr val="F4B60C"/>
            </a:solidFill>
            <a:prstDash val="solid"/>
          </a:ln>
        </p:spPr>
      </p:sp>
      <p:sp>
        <p:nvSpPr>
          <p:cNvPr id="27" name="Shape 20"/>
          <p:cNvSpPr/>
          <p:nvPr/>
        </p:nvSpPr>
        <p:spPr>
          <a:xfrm>
            <a:off x="428354" y="4760991"/>
            <a:ext cx="579980" cy="579980"/>
          </a:xfrm>
          <a:prstGeom prst="diamond">
            <a:avLst/>
          </a:prstGeom>
          <a:solidFill>
            <a:srgbClr val="F5016A"/>
          </a:solid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name="Slide 26">
    <p:bg>
      <p:bgPr>
        <a:solidFill>
          <a:srgbClr val="F4EFEB"/>
        </a:solidFill>
        <a:effectLst/>
      </p:bgPr>
    </p:bg>
    <p:spTree>
      <p:nvGrpSpPr>
        <p:cNvPr id="1" name=""/>
        <p:cNvGrpSpPr/>
        <p:nvPr/>
      </p:nvGrpSpPr>
      <p:grpSpPr>
        <a:xfrm>
          <a:off x="0" y="0"/>
          <a:ext cx="0" cy="0"/>
          <a:chOff x="0" y="0"/>
          <a:chExt cx="0" cy="0"/>
        </a:xfrm>
      </p:grpSpPr>
      <p:sp>
        <p:nvSpPr>
          <p:cNvPr id="3" name="Shape 0"/>
          <p:cNvSpPr/>
          <p:nvPr/>
        </p:nvSpPr>
        <p:spPr>
          <a:xfrm rot="5400000">
            <a:off x="2181242" y="3191307"/>
            <a:ext cx="3143250" cy="0"/>
          </a:xfrm>
          <a:prstGeom prst="line">
            <a:avLst/>
          </a:prstGeom>
          <a:solidFill>
            <a:srgbClr val="050631"/>
          </a:solidFill>
          <a:ln w="5292">
            <a:solidFill>
              <a:srgbClr val="545464"/>
            </a:solidFill>
            <a:prstDash val="solid"/>
            <a:headEnd type="none"/>
            <a:tailEnd type="none"/>
          </a:ln>
        </p:spPr>
      </p:sp>
      <p:sp>
        <p:nvSpPr>
          <p:cNvPr id="4" name="Shape 1"/>
          <p:cNvSpPr/>
          <p:nvPr/>
        </p:nvSpPr>
        <p:spPr>
          <a:xfrm rot="5400000">
            <a:off x="3819777" y="3193456"/>
            <a:ext cx="3143250" cy="0"/>
          </a:xfrm>
          <a:prstGeom prst="line">
            <a:avLst/>
          </a:prstGeom>
          <a:solidFill>
            <a:srgbClr val="050631"/>
          </a:solidFill>
          <a:ln w="5292">
            <a:solidFill>
              <a:srgbClr val="545464"/>
            </a:solidFill>
            <a:prstDash val="solid"/>
            <a:headEnd type="none"/>
            <a:tailEnd type="none"/>
          </a:ln>
        </p:spPr>
      </p:sp>
      <p:sp>
        <p:nvSpPr>
          <p:cNvPr id="5" name="Shape 2"/>
          <p:cNvSpPr/>
          <p:nvPr/>
        </p:nvSpPr>
        <p:spPr>
          <a:xfrm rot="5400000">
            <a:off x="5458313" y="3195189"/>
            <a:ext cx="3143250" cy="0"/>
          </a:xfrm>
          <a:prstGeom prst="line">
            <a:avLst/>
          </a:prstGeom>
          <a:solidFill>
            <a:srgbClr val="050631"/>
          </a:solidFill>
          <a:ln w="5292">
            <a:solidFill>
              <a:srgbClr val="545464"/>
            </a:solidFill>
            <a:prstDash val="solid"/>
            <a:headEnd type="none"/>
            <a:tailEnd type="none"/>
          </a:ln>
        </p:spPr>
      </p:sp>
      <p:sp>
        <p:nvSpPr>
          <p:cNvPr id="6" name="Text 3"/>
          <p:cNvSpPr/>
          <p:nvPr/>
        </p:nvSpPr>
        <p:spPr>
          <a:xfrm>
            <a:off x="2210415" y="1620783"/>
            <a:ext cx="1428750" cy="166687"/>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Q1</a:t>
            </a:r>
            <a:endParaRPr lang="en-US" sz="1050" dirty="0"/>
          </a:p>
        </p:txBody>
      </p:sp>
      <p:sp>
        <p:nvSpPr>
          <p:cNvPr id="7" name="Text 4"/>
          <p:cNvSpPr/>
          <p:nvPr/>
        </p:nvSpPr>
        <p:spPr>
          <a:xfrm>
            <a:off x="3847387" y="1620783"/>
            <a:ext cx="1428750" cy="166687"/>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Q2</a:t>
            </a:r>
            <a:endParaRPr lang="en-US" sz="1050" dirty="0"/>
          </a:p>
        </p:txBody>
      </p:sp>
      <p:sp>
        <p:nvSpPr>
          <p:cNvPr id="8" name="Text 5"/>
          <p:cNvSpPr/>
          <p:nvPr/>
        </p:nvSpPr>
        <p:spPr>
          <a:xfrm>
            <a:off x="5484361" y="1620783"/>
            <a:ext cx="1428750" cy="166687"/>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Q3</a:t>
            </a:r>
            <a:endParaRPr lang="en-US" sz="1050" dirty="0"/>
          </a:p>
        </p:txBody>
      </p:sp>
      <p:sp>
        <p:nvSpPr>
          <p:cNvPr id="9" name="Text 6"/>
          <p:cNvSpPr/>
          <p:nvPr/>
        </p:nvSpPr>
        <p:spPr>
          <a:xfrm>
            <a:off x="7121330" y="1620783"/>
            <a:ext cx="1428750" cy="166687"/>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Q4</a:t>
            </a:r>
            <a:endParaRPr lang="en-US" sz="1050" dirty="0"/>
          </a:p>
        </p:txBody>
      </p:sp>
      <p:sp>
        <p:nvSpPr>
          <p:cNvPr id="10" name="Text 7"/>
          <p:cNvSpPr/>
          <p:nvPr/>
        </p:nvSpPr>
        <p:spPr>
          <a:xfrm>
            <a:off x="7428564" y="4285677"/>
            <a:ext cx="1238250" cy="238125"/>
          </a:xfrm>
          <a:prstGeom prst="roundRect">
            <a:avLst>
              <a:gd name="adj" fmla="val 80000"/>
            </a:avLst>
          </a:prstGeom>
          <a:solidFill>
            <a:srgbClr val="7E36E2"/>
          </a:solidFill>
          <a:ln/>
        </p:spPr>
        <p:txBody>
          <a:bodyPr wrap="square" lIns="68792" tIns="28112" rIns="68792" bIns="28112" rtlCol="0" anchor="ctr"/>
          <a:lstStyle/>
          <a:p>
            <a:pPr algn="ctr">
              <a:lnSpc>
                <a:spcPts val="1125"/>
              </a:lnSpc>
            </a:pPr>
            <a:r>
              <a:rPr lang="en-US" sz="900" kern="0" spc="12" dirty="0">
                <a:solidFill>
                  <a:srgbClr val="F4EFEB"/>
                </a:solidFill>
              </a:rPr>
              <a:t>Year in Review</a:t>
            </a:r>
            <a:endParaRPr lang="en-US" sz="900" dirty="0"/>
          </a:p>
        </p:txBody>
      </p:sp>
      <p:sp>
        <p:nvSpPr>
          <p:cNvPr id="11" name="Text 8"/>
          <p:cNvSpPr/>
          <p:nvPr/>
        </p:nvSpPr>
        <p:spPr>
          <a:xfrm>
            <a:off x="3284958" y="2667000"/>
            <a:ext cx="1238250" cy="238125"/>
          </a:xfrm>
          <a:prstGeom prst="roundRect">
            <a:avLst>
              <a:gd name="adj" fmla="val 80000"/>
            </a:avLst>
          </a:prstGeom>
          <a:solidFill>
            <a:srgbClr val="F4B60C"/>
          </a:solidFill>
          <a:ln/>
        </p:spPr>
        <p:txBody>
          <a:bodyPr wrap="square" lIns="68792" tIns="28112" rIns="68792" bIns="28112" rtlCol="0" anchor="ctr"/>
          <a:lstStyle/>
          <a:p>
            <a:pPr algn="ctr">
              <a:lnSpc>
                <a:spcPts val="1125"/>
              </a:lnSpc>
            </a:pPr>
            <a:r>
              <a:rPr lang="en-US" sz="900" kern="0" spc="12" dirty="0">
                <a:solidFill>
                  <a:srgbClr val="050631"/>
                </a:solidFill>
              </a:rPr>
              <a:t>Lilac Hotel Gym</a:t>
            </a:r>
            <a:endParaRPr lang="en-US" sz="900" dirty="0"/>
          </a:p>
        </p:txBody>
      </p:sp>
      <p:sp>
        <p:nvSpPr>
          <p:cNvPr id="12" name="Text 9"/>
          <p:cNvSpPr/>
          <p:nvPr/>
        </p:nvSpPr>
        <p:spPr>
          <a:xfrm>
            <a:off x="5667375" y="2951942"/>
            <a:ext cx="1524000" cy="238125"/>
          </a:xfrm>
          <a:prstGeom prst="roundRect">
            <a:avLst>
              <a:gd name="adj" fmla="val 80000"/>
            </a:avLst>
          </a:prstGeom>
          <a:solidFill>
            <a:srgbClr val="F4B60C"/>
          </a:solidFill>
          <a:ln/>
        </p:spPr>
        <p:txBody>
          <a:bodyPr wrap="square" lIns="84667" tIns="28112" rIns="84667" bIns="28112" rtlCol="0" anchor="ctr"/>
          <a:lstStyle/>
          <a:p>
            <a:pPr algn="ctr">
              <a:lnSpc>
                <a:spcPts val="1125"/>
              </a:lnSpc>
            </a:pPr>
            <a:r>
              <a:rPr lang="en-US" sz="900" kern="0" spc="12" dirty="0">
                <a:solidFill>
                  <a:srgbClr val="050631"/>
                </a:solidFill>
              </a:rPr>
              <a:t>Launch Event Plan</a:t>
            </a:r>
            <a:endParaRPr lang="en-US" sz="900" dirty="0"/>
          </a:p>
        </p:txBody>
      </p:sp>
      <p:sp>
        <p:nvSpPr>
          <p:cNvPr id="13" name="Text 10"/>
          <p:cNvSpPr/>
          <p:nvPr/>
        </p:nvSpPr>
        <p:spPr>
          <a:xfrm>
            <a:off x="4570397" y="2665132"/>
            <a:ext cx="2619375" cy="238125"/>
          </a:xfrm>
          <a:prstGeom prst="roundRect">
            <a:avLst>
              <a:gd name="adj" fmla="val 80000"/>
            </a:avLst>
          </a:prstGeom>
          <a:solidFill>
            <a:srgbClr val="F4B60C"/>
          </a:solidFill>
          <a:ln/>
        </p:spPr>
        <p:txBody>
          <a:bodyPr wrap="square" lIns="145521" tIns="28112" rIns="145521" bIns="28112" rtlCol="0" anchor="ctr"/>
          <a:lstStyle/>
          <a:p>
            <a:pPr algn="ctr">
              <a:lnSpc>
                <a:spcPts val="1125"/>
              </a:lnSpc>
            </a:pPr>
            <a:r>
              <a:rPr lang="en-US" sz="900" kern="0" spc="12" dirty="0">
                <a:solidFill>
                  <a:srgbClr val="050631"/>
                </a:solidFill>
              </a:rPr>
              <a:t>DX Fitness Centre</a:t>
            </a:r>
            <a:endParaRPr lang="en-US" sz="900" dirty="0"/>
          </a:p>
        </p:txBody>
      </p:sp>
      <p:sp>
        <p:nvSpPr>
          <p:cNvPr id="14" name="Text 11"/>
          <p:cNvSpPr/>
          <p:nvPr/>
        </p:nvSpPr>
        <p:spPr>
          <a:xfrm>
            <a:off x="3667125" y="2288141"/>
            <a:ext cx="1666875" cy="238125"/>
          </a:xfrm>
          <a:prstGeom prst="roundRect">
            <a:avLst>
              <a:gd name="adj" fmla="val 80000"/>
            </a:avLst>
          </a:prstGeom>
          <a:solidFill>
            <a:srgbClr val="05AACF"/>
          </a:solidFill>
          <a:ln/>
        </p:spPr>
        <p:txBody>
          <a:bodyPr wrap="square" lIns="92604" tIns="28112" rIns="92604" bIns="28112" rtlCol="0" anchor="ctr"/>
          <a:lstStyle/>
          <a:p>
            <a:pPr algn="ctr">
              <a:lnSpc>
                <a:spcPts val="1125"/>
              </a:lnSpc>
            </a:pPr>
            <a:r>
              <a:rPr lang="en-US" sz="900" kern="0" spc="12" dirty="0">
                <a:solidFill>
                  <a:srgbClr val="F4EFEB"/>
                </a:solidFill>
              </a:rPr>
              <a:t>Beast Gym</a:t>
            </a:r>
            <a:endParaRPr lang="en-US" sz="900" dirty="0"/>
          </a:p>
        </p:txBody>
      </p:sp>
      <p:sp>
        <p:nvSpPr>
          <p:cNvPr id="15" name="Text 12"/>
          <p:cNvSpPr/>
          <p:nvPr/>
        </p:nvSpPr>
        <p:spPr>
          <a:xfrm>
            <a:off x="2143125" y="2000072"/>
            <a:ext cx="1905000" cy="238125"/>
          </a:xfrm>
          <a:prstGeom prst="roundRect">
            <a:avLst>
              <a:gd name="adj" fmla="val 80000"/>
            </a:avLst>
          </a:prstGeom>
          <a:solidFill>
            <a:srgbClr val="05AACF"/>
          </a:solidFill>
          <a:ln/>
        </p:spPr>
        <p:txBody>
          <a:bodyPr wrap="square" lIns="105833" tIns="28112" rIns="105833" bIns="28112" rtlCol="0" anchor="ctr"/>
          <a:lstStyle/>
          <a:p>
            <a:pPr algn="ctr">
              <a:lnSpc>
                <a:spcPts val="1125"/>
              </a:lnSpc>
            </a:pPr>
            <a:r>
              <a:rPr lang="en-US" sz="900" kern="0" spc="12" dirty="0">
                <a:solidFill>
                  <a:srgbClr val="F4EFEB"/>
                </a:solidFill>
              </a:rPr>
              <a:t>Mantri Fitness Club</a:t>
            </a:r>
            <a:endParaRPr lang="en-US" sz="900" dirty="0"/>
          </a:p>
        </p:txBody>
      </p:sp>
      <p:sp>
        <p:nvSpPr>
          <p:cNvPr id="16" name="Text 13"/>
          <p:cNvSpPr/>
          <p:nvPr/>
        </p:nvSpPr>
        <p:spPr>
          <a:xfrm>
            <a:off x="6193307" y="3620004"/>
            <a:ext cx="2428875" cy="238125"/>
          </a:xfrm>
          <a:prstGeom prst="roundRect">
            <a:avLst>
              <a:gd name="adj" fmla="val 80000"/>
            </a:avLst>
          </a:prstGeom>
          <a:solidFill>
            <a:srgbClr val="050631"/>
          </a:solidFill>
          <a:ln/>
        </p:spPr>
        <p:txBody>
          <a:bodyPr wrap="square" lIns="134938" tIns="28112" rIns="134938" bIns="28112" rtlCol="0" anchor="ctr"/>
          <a:lstStyle/>
          <a:p>
            <a:pPr algn="ctr">
              <a:lnSpc>
                <a:spcPts val="1125"/>
              </a:lnSpc>
            </a:pPr>
            <a:r>
              <a:rPr lang="en-US" sz="900" kern="0" spc="12" dirty="0">
                <a:solidFill>
                  <a:srgbClr val="F4EFEB"/>
                </a:solidFill>
              </a:rPr>
              <a:t>Finance Business Year Close</a:t>
            </a:r>
            <a:endParaRPr lang="en-US" sz="900" dirty="0"/>
          </a:p>
        </p:txBody>
      </p:sp>
      <p:sp>
        <p:nvSpPr>
          <p:cNvPr id="17" name="Text 14"/>
          <p:cNvSpPr/>
          <p:nvPr/>
        </p:nvSpPr>
        <p:spPr>
          <a:xfrm>
            <a:off x="5429250" y="3333342"/>
            <a:ext cx="2286000" cy="238125"/>
          </a:xfrm>
          <a:prstGeom prst="roundRect">
            <a:avLst>
              <a:gd name="adj" fmla="val 80000"/>
            </a:avLst>
          </a:prstGeom>
          <a:solidFill>
            <a:srgbClr val="050631"/>
          </a:solidFill>
          <a:ln/>
        </p:spPr>
        <p:txBody>
          <a:bodyPr wrap="square" lIns="127000" tIns="28112" rIns="127000" bIns="28112" rtlCol="0" anchor="ctr"/>
          <a:lstStyle/>
          <a:p>
            <a:pPr algn="ctr">
              <a:lnSpc>
                <a:spcPts val="1125"/>
              </a:lnSpc>
            </a:pPr>
            <a:r>
              <a:rPr lang="en-US" sz="900" kern="0" spc="12" dirty="0">
                <a:solidFill>
                  <a:srgbClr val="F4EFEB"/>
                </a:solidFill>
              </a:rPr>
              <a:t>Global OKR Updates</a:t>
            </a:r>
            <a:endParaRPr lang="en-US" sz="900" dirty="0"/>
          </a:p>
        </p:txBody>
      </p:sp>
      <p:sp>
        <p:nvSpPr>
          <p:cNvPr id="18" name="Text 15"/>
          <p:cNvSpPr/>
          <p:nvPr/>
        </p:nvSpPr>
        <p:spPr>
          <a:xfrm>
            <a:off x="6193475" y="4002370"/>
            <a:ext cx="1619250" cy="238125"/>
          </a:xfrm>
          <a:prstGeom prst="roundRect">
            <a:avLst>
              <a:gd name="adj" fmla="val 80000"/>
            </a:avLst>
          </a:prstGeom>
          <a:solidFill>
            <a:srgbClr val="7E36E2"/>
          </a:solidFill>
          <a:ln/>
        </p:spPr>
        <p:txBody>
          <a:bodyPr wrap="square" lIns="89958" tIns="28112" rIns="89958" bIns="28112" rtlCol="0" anchor="ctr"/>
          <a:lstStyle/>
          <a:p>
            <a:pPr algn="ctr">
              <a:lnSpc>
                <a:spcPts val="1125"/>
              </a:lnSpc>
            </a:pPr>
            <a:r>
              <a:rPr lang="en-US" sz="900" kern="0" spc="12" dirty="0">
                <a:solidFill>
                  <a:srgbClr val="F4EFEB"/>
                </a:solidFill>
              </a:rPr>
              <a:t>Holiday Party Planning</a:t>
            </a:r>
            <a:endParaRPr lang="en-US" sz="900" dirty="0"/>
          </a:p>
        </p:txBody>
      </p:sp>
      <p:sp>
        <p:nvSpPr>
          <p:cNvPr id="19" name="Text 16"/>
          <p:cNvSpPr/>
          <p:nvPr/>
        </p:nvSpPr>
        <p:spPr>
          <a:xfrm>
            <a:off x="2142973" y="4002370"/>
            <a:ext cx="1571625" cy="238125"/>
          </a:xfrm>
          <a:prstGeom prst="roundRect">
            <a:avLst>
              <a:gd name="adj" fmla="val 80000"/>
            </a:avLst>
          </a:prstGeom>
          <a:solidFill>
            <a:srgbClr val="7E36E2"/>
          </a:solidFill>
          <a:ln/>
        </p:spPr>
        <p:txBody>
          <a:bodyPr wrap="square" lIns="87313" tIns="28112" rIns="87313" bIns="28112" rtlCol="0" anchor="ctr"/>
          <a:lstStyle/>
          <a:p>
            <a:pPr algn="ctr">
              <a:lnSpc>
                <a:spcPts val="1125"/>
              </a:lnSpc>
            </a:pPr>
            <a:r>
              <a:rPr lang="en-US" sz="900" kern="0" spc="12" dirty="0">
                <a:solidFill>
                  <a:srgbClr val="F4EFEB"/>
                </a:solidFill>
              </a:rPr>
              <a:t>Pulse Survey</a:t>
            </a:r>
            <a:endParaRPr lang="en-US" sz="900" dirty="0"/>
          </a:p>
        </p:txBody>
      </p:sp>
      <p:sp>
        <p:nvSpPr>
          <p:cNvPr id="20" name="Shape 17"/>
          <p:cNvSpPr/>
          <p:nvPr/>
        </p:nvSpPr>
        <p:spPr>
          <a:xfrm rot="5400000">
            <a:off x="542706" y="3192499"/>
            <a:ext cx="3143250" cy="0"/>
          </a:xfrm>
          <a:prstGeom prst="line">
            <a:avLst/>
          </a:prstGeom>
          <a:solidFill>
            <a:srgbClr val="050631"/>
          </a:solidFill>
          <a:ln w="5292">
            <a:solidFill>
              <a:srgbClr val="545464"/>
            </a:solidFill>
            <a:prstDash val="solid"/>
            <a:headEnd type="none"/>
            <a:tailEnd type="none"/>
          </a:ln>
        </p:spPr>
      </p:sp>
      <p:sp>
        <p:nvSpPr>
          <p:cNvPr id="21" name="Text 18"/>
          <p:cNvSpPr/>
          <p:nvPr/>
        </p:nvSpPr>
        <p:spPr>
          <a:xfrm>
            <a:off x="477253" y="2179825"/>
            <a:ext cx="1524000" cy="166687"/>
          </a:xfrm>
          <a:prstGeom prst="rect">
            <a:avLst/>
          </a:prstGeom>
          <a:noFill/>
          <a:ln/>
        </p:spPr>
        <p:txBody>
          <a:bodyPr wrap="square" lIns="0" tIns="0" rIns="0" bIns="0" rtlCol="0" anchor="ctr"/>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EVENTS</a:t>
            </a:r>
            <a:endParaRPr lang="en-US" sz="1050" dirty="0"/>
          </a:p>
        </p:txBody>
      </p:sp>
      <p:sp>
        <p:nvSpPr>
          <p:cNvPr id="22" name="Text 19"/>
          <p:cNvSpPr/>
          <p:nvPr/>
        </p:nvSpPr>
        <p:spPr>
          <a:xfrm>
            <a:off x="477253" y="2849952"/>
            <a:ext cx="1524000" cy="166688"/>
          </a:xfrm>
          <a:prstGeom prst="rect">
            <a:avLst/>
          </a:prstGeom>
          <a:noFill/>
          <a:ln/>
        </p:spPr>
        <p:txBody>
          <a:bodyPr wrap="square" lIns="0" tIns="0" rIns="0" bIns="0" rtlCol="0" anchor="ctr"/>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EVENTS</a:t>
            </a:r>
            <a:endParaRPr lang="en-US" sz="1050" dirty="0"/>
          </a:p>
        </p:txBody>
      </p:sp>
      <p:sp>
        <p:nvSpPr>
          <p:cNvPr id="23" name="Text 20"/>
          <p:cNvSpPr/>
          <p:nvPr/>
        </p:nvSpPr>
        <p:spPr>
          <a:xfrm>
            <a:off x="477253" y="3512392"/>
            <a:ext cx="1524000" cy="166688"/>
          </a:xfrm>
          <a:prstGeom prst="rect">
            <a:avLst/>
          </a:prstGeom>
          <a:noFill/>
          <a:ln/>
        </p:spPr>
        <p:txBody>
          <a:bodyPr wrap="square" lIns="0" tIns="0" rIns="0" bIns="0" rtlCol="0" anchor="ctr"/>
          <a:lstStyle/>
          <a:p>
            <a:pPr algn="l">
              <a:lnSpc>
                <a:spcPts val="1313"/>
              </a:lnSpc>
            </a:pPr>
            <a:r>
              <a:rPr lang="en-US" sz="1100" kern="0" spc="12" dirty="0">
                <a:solidFill>
                  <a:srgbClr val="545464"/>
                </a:solidFill>
                <a:latin typeface="Helmet" pitchFamily="34" charset="0"/>
                <a:ea typeface="Helmet" pitchFamily="34" charset="-122"/>
              </a:rPr>
              <a:t>EVENTS</a:t>
            </a:r>
            <a:endParaRPr lang="en-US" sz="1050" dirty="0"/>
          </a:p>
        </p:txBody>
      </p:sp>
      <p:sp>
        <p:nvSpPr>
          <p:cNvPr id="24" name="Text 21"/>
          <p:cNvSpPr/>
          <p:nvPr/>
        </p:nvSpPr>
        <p:spPr>
          <a:xfrm>
            <a:off x="477253" y="4179742"/>
            <a:ext cx="1524000" cy="166688"/>
          </a:xfrm>
          <a:prstGeom prst="rect">
            <a:avLst/>
          </a:prstGeom>
          <a:noFill/>
          <a:ln/>
        </p:spPr>
        <p:txBody>
          <a:bodyPr wrap="square" lIns="0" tIns="0" rIns="0" bIns="0" rtlCol="0" anchor="ctr"/>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EVENTS</a:t>
            </a:r>
            <a:endParaRPr lang="en-US" sz="1050" dirty="0"/>
          </a:p>
        </p:txBody>
      </p:sp>
      <p:sp>
        <p:nvSpPr>
          <p:cNvPr id="25" name="Shape 22"/>
          <p:cNvSpPr/>
          <p:nvPr/>
        </p:nvSpPr>
        <p:spPr>
          <a:xfrm>
            <a:off x="476250" y="3930390"/>
            <a:ext cx="8195724" cy="0"/>
          </a:xfrm>
          <a:prstGeom prst="line">
            <a:avLst/>
          </a:prstGeom>
          <a:solidFill>
            <a:srgbClr val="050631"/>
          </a:solidFill>
          <a:ln w="5292">
            <a:solidFill>
              <a:srgbClr val="545464"/>
            </a:solidFill>
            <a:prstDash val="solid"/>
            <a:headEnd type="none"/>
            <a:tailEnd type="none"/>
          </a:ln>
        </p:spPr>
      </p:sp>
      <p:sp>
        <p:nvSpPr>
          <p:cNvPr id="26" name="Shape 23"/>
          <p:cNvSpPr/>
          <p:nvPr/>
        </p:nvSpPr>
        <p:spPr>
          <a:xfrm>
            <a:off x="476250" y="3264325"/>
            <a:ext cx="8195724" cy="0"/>
          </a:xfrm>
          <a:prstGeom prst="line">
            <a:avLst/>
          </a:prstGeom>
          <a:solidFill>
            <a:srgbClr val="050631"/>
          </a:solidFill>
          <a:ln w="5292">
            <a:solidFill>
              <a:srgbClr val="545464"/>
            </a:solidFill>
            <a:prstDash val="solid"/>
            <a:headEnd type="none"/>
            <a:tailEnd type="none"/>
          </a:ln>
        </p:spPr>
      </p:sp>
      <p:sp>
        <p:nvSpPr>
          <p:cNvPr id="27" name="Shape 24"/>
          <p:cNvSpPr/>
          <p:nvPr/>
        </p:nvSpPr>
        <p:spPr>
          <a:xfrm>
            <a:off x="476250" y="2598260"/>
            <a:ext cx="8195724" cy="0"/>
          </a:xfrm>
          <a:prstGeom prst="line">
            <a:avLst/>
          </a:prstGeom>
          <a:solidFill>
            <a:srgbClr val="050631"/>
          </a:solidFill>
          <a:ln w="5292">
            <a:solidFill>
              <a:srgbClr val="545464"/>
            </a:solidFill>
            <a:prstDash val="solid"/>
            <a:headEnd type="none"/>
            <a:tailEnd type="none"/>
          </a:ln>
        </p:spPr>
      </p:sp>
      <p:sp>
        <p:nvSpPr>
          <p:cNvPr id="28" name="Text 25"/>
          <p:cNvSpPr/>
          <p:nvPr/>
        </p:nvSpPr>
        <p:spPr>
          <a:xfrm>
            <a:off x="2143125" y="3333342"/>
            <a:ext cx="3190875" cy="238125"/>
          </a:xfrm>
          <a:prstGeom prst="roundRect">
            <a:avLst>
              <a:gd name="adj" fmla="val 80000"/>
            </a:avLst>
          </a:prstGeom>
          <a:solidFill>
            <a:srgbClr val="050631"/>
          </a:solidFill>
          <a:ln/>
        </p:spPr>
        <p:txBody>
          <a:bodyPr wrap="square" lIns="177271" tIns="28112" rIns="177271" bIns="28112" rtlCol="0" anchor="ctr"/>
          <a:lstStyle/>
          <a:p>
            <a:pPr algn="ctr">
              <a:lnSpc>
                <a:spcPts val="1125"/>
              </a:lnSpc>
            </a:pPr>
            <a:r>
              <a:rPr lang="en-US" sz="900" kern="0" spc="12" dirty="0">
                <a:solidFill>
                  <a:srgbClr val="F4EFEB"/>
                </a:solidFill>
              </a:rPr>
              <a:t>OKR Scoping</a:t>
            </a:r>
            <a:endParaRPr lang="en-US" sz="900" dirty="0"/>
          </a:p>
        </p:txBody>
      </p:sp>
      <p:sp>
        <p:nvSpPr>
          <p:cNvPr id="29" name="Text 26"/>
          <p:cNvSpPr/>
          <p:nvPr/>
        </p:nvSpPr>
        <p:spPr>
          <a:xfrm>
            <a:off x="4761086" y="4286250"/>
            <a:ext cx="904875" cy="238125"/>
          </a:xfrm>
          <a:prstGeom prst="roundRect">
            <a:avLst>
              <a:gd name="adj" fmla="val 80000"/>
            </a:avLst>
          </a:prstGeom>
          <a:solidFill>
            <a:srgbClr val="7E36E2"/>
          </a:solidFill>
          <a:ln/>
        </p:spPr>
        <p:txBody>
          <a:bodyPr wrap="square" lIns="50271" tIns="28112" rIns="50271" bIns="28112" rtlCol="0" anchor="ctr"/>
          <a:lstStyle/>
          <a:p>
            <a:pPr algn="ctr">
              <a:lnSpc>
                <a:spcPts val="1125"/>
              </a:lnSpc>
            </a:pPr>
            <a:r>
              <a:rPr lang="en-US" sz="900" kern="0" spc="12" dirty="0">
                <a:solidFill>
                  <a:srgbClr val="F4EFEB"/>
                </a:solidFill>
              </a:rPr>
              <a:t>Team Retreat</a:t>
            </a:r>
            <a:endParaRPr lang="en-US" sz="900" dirty="0"/>
          </a:p>
        </p:txBody>
      </p:sp>
      <p:sp>
        <p:nvSpPr>
          <p:cNvPr id="30" name="Text 27"/>
          <p:cNvSpPr/>
          <p:nvPr/>
        </p:nvSpPr>
        <p:spPr>
          <a:xfrm>
            <a:off x="476250" y="476250"/>
            <a:ext cx="1143000"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Next</a:t>
            </a:r>
            <a:endParaRPr lang="en-US" sz="1350" dirty="0"/>
          </a:p>
        </p:txBody>
      </p:sp>
      <p:sp>
        <p:nvSpPr>
          <p:cNvPr id="31" name="Text 28"/>
          <p:cNvSpPr/>
          <p:nvPr/>
        </p:nvSpPr>
        <p:spPr>
          <a:xfrm>
            <a:off x="795338" y="617495"/>
            <a:ext cx="1571625"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Year</a:t>
            </a:r>
            <a:endParaRPr lang="en-US" sz="13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50631"/>
        </a:solidFill>
        <a:effectLst/>
      </p:bgPr>
    </p:bg>
    <p:spTree>
      <p:nvGrpSpPr>
        <p:cNvPr id="1" name=""/>
        <p:cNvGrpSpPr/>
        <p:nvPr/>
      </p:nvGrpSpPr>
      <p:grpSpPr>
        <a:xfrm>
          <a:off x="0" y="0"/>
          <a:ext cx="0" cy="0"/>
          <a:chOff x="0" y="0"/>
          <a:chExt cx="0" cy="0"/>
        </a:xfrm>
      </p:grpSpPr>
      <p:sp>
        <p:nvSpPr>
          <p:cNvPr id="3" name="Shape 0"/>
          <p:cNvSpPr/>
          <p:nvPr/>
        </p:nvSpPr>
        <p:spPr>
          <a:xfrm rot="20700000">
            <a:off x="894738" y="3553151"/>
            <a:ext cx="1014883" cy="879032"/>
          </a:xfrm>
          <a:prstGeom prst="triangle">
            <a:avLst/>
          </a:prstGeom>
          <a:solidFill>
            <a:srgbClr val="05AACF"/>
          </a:solidFill>
          <a:ln/>
        </p:spPr>
      </p:sp>
      <p:sp>
        <p:nvSpPr>
          <p:cNvPr id="4" name="Shape 1"/>
          <p:cNvSpPr/>
          <p:nvPr/>
        </p:nvSpPr>
        <p:spPr>
          <a:xfrm rot="20100000">
            <a:off x="-32765" y="1593532"/>
            <a:ext cx="1047750" cy="1047750"/>
          </a:xfrm>
          <a:prstGeom prst="roundRect">
            <a:avLst>
              <a:gd name="adj" fmla="val -87273"/>
            </a:avLst>
          </a:prstGeom>
          <a:solidFill>
            <a:srgbClr val="FFFFFF">
              <a:alpha val="0"/>
            </a:srgbClr>
          </a:solidFill>
          <a:ln w="42333">
            <a:solidFill>
              <a:srgbClr val="F5016A"/>
            </a:solidFill>
            <a:prstDash val="solid"/>
          </a:ln>
        </p:spPr>
      </p:sp>
      <p:sp>
        <p:nvSpPr>
          <p:cNvPr id="5" name="Text 2"/>
          <p:cNvSpPr/>
          <p:nvPr/>
        </p:nvSpPr>
        <p:spPr>
          <a:xfrm>
            <a:off x="1573876" y="1411590"/>
            <a:ext cx="6976813" cy="1402010"/>
          </a:xfrm>
          <a:prstGeom prst="rect">
            <a:avLst/>
          </a:prstGeom>
          <a:noFill/>
          <a:ln/>
        </p:spPr>
        <p:txBody>
          <a:bodyPr wrap="square" lIns="0" tIns="0" rIns="0" bIns="0" rtlCol="0" anchor="t"/>
          <a:lstStyle/>
          <a:p>
            <a:pPr algn="l">
              <a:lnSpc>
                <a:spcPts val="11250"/>
              </a:lnSpc>
            </a:pPr>
            <a:r>
              <a:rPr lang="en-US" sz="8800" b="1" dirty="0">
                <a:solidFill>
                  <a:srgbClr val="F4EFEB"/>
                </a:solidFill>
                <a:latin typeface="Helmet" pitchFamily="34" charset="0"/>
                <a:ea typeface="Helmet" pitchFamily="34" charset="-122"/>
              </a:rPr>
              <a:t>Thank you</a:t>
            </a:r>
            <a:endParaRPr lang="en-US" sz="8800" dirty="0"/>
          </a:p>
        </p:txBody>
      </p:sp>
      <p:sp>
        <p:nvSpPr>
          <p:cNvPr id="6" name="Shape 3"/>
          <p:cNvSpPr/>
          <p:nvPr/>
        </p:nvSpPr>
        <p:spPr>
          <a:xfrm>
            <a:off x="697174" y="-94464"/>
            <a:ext cx="1047750" cy="1047750"/>
          </a:xfrm>
          <a:prstGeom prst="diamond">
            <a:avLst/>
          </a:prstGeom>
          <a:solidFill>
            <a:srgbClr val="7E36E2"/>
          </a:solidFill>
          <a:ln/>
        </p:spPr>
      </p:sp>
      <p:sp>
        <p:nvSpPr>
          <p:cNvPr id="7" name="Shape 4"/>
          <p:cNvSpPr/>
          <p:nvPr/>
        </p:nvSpPr>
        <p:spPr>
          <a:xfrm rot="20400000">
            <a:off x="1905219" y="4207037"/>
            <a:ext cx="1047750" cy="1047750"/>
          </a:xfrm>
          <a:prstGeom prst="diamond">
            <a:avLst/>
          </a:prstGeom>
          <a:solidFill>
            <a:srgbClr val="F15108"/>
          </a:solidFill>
          <a:ln/>
        </p:spPr>
      </p:sp>
      <p:sp>
        <p:nvSpPr>
          <p:cNvPr id="8" name="Shape 5"/>
          <p:cNvSpPr/>
          <p:nvPr/>
        </p:nvSpPr>
        <p:spPr>
          <a:xfrm>
            <a:off x="7176775" y="-139185"/>
            <a:ext cx="1047750" cy="1047750"/>
          </a:xfrm>
          <a:prstGeom prst="ellipse">
            <a:avLst/>
          </a:prstGeom>
          <a:solidFill>
            <a:srgbClr val="F4B60C"/>
          </a:solidFill>
          <a:ln/>
        </p:spPr>
      </p:sp>
      <p:sp>
        <p:nvSpPr>
          <p:cNvPr id="9" name="Shape 6"/>
          <p:cNvSpPr/>
          <p:nvPr/>
        </p:nvSpPr>
        <p:spPr>
          <a:xfrm>
            <a:off x="7887715" y="4078136"/>
            <a:ext cx="1325948" cy="1325948"/>
          </a:xfrm>
          <a:prstGeom prst="ellipse">
            <a:avLst/>
          </a:prstGeom>
          <a:solidFill>
            <a:srgbClr val="E5E7F0">
              <a:alpha val="0"/>
            </a:srgbClr>
          </a:solidFill>
          <a:ln w="21167">
            <a:solidFill>
              <a:srgbClr val="F4B60C"/>
            </a:solidFill>
            <a:prstDash val="solid"/>
          </a:ln>
        </p:spPr>
      </p:sp>
      <p:sp>
        <p:nvSpPr>
          <p:cNvPr id="10" name="Shape 7"/>
          <p:cNvSpPr/>
          <p:nvPr/>
        </p:nvSpPr>
        <p:spPr>
          <a:xfrm rot="1200000">
            <a:off x="7670308" y="805823"/>
            <a:ext cx="486050" cy="486050"/>
          </a:xfrm>
          <a:prstGeom prst="diamond">
            <a:avLst/>
          </a:prstGeom>
          <a:solidFill>
            <a:srgbClr val="05AACF"/>
          </a:solidFill>
          <a:ln/>
        </p:spPr>
      </p:sp>
      <p:sp>
        <p:nvSpPr>
          <p:cNvPr id="11" name="Shape 8"/>
          <p:cNvSpPr/>
          <p:nvPr/>
        </p:nvSpPr>
        <p:spPr>
          <a:xfrm rot="1500000">
            <a:off x="6334893" y="454632"/>
            <a:ext cx="775920" cy="775920"/>
          </a:xfrm>
          <a:prstGeom prst="roundRect">
            <a:avLst>
              <a:gd name="adj" fmla="val -117847"/>
            </a:avLst>
          </a:prstGeom>
          <a:solidFill>
            <a:srgbClr val="FFFFFF">
              <a:alpha val="0"/>
            </a:srgbClr>
          </a:solidFill>
          <a:ln w="21167">
            <a:solidFill>
              <a:srgbClr val="7E36E2"/>
            </a:solidFill>
            <a:prstDash val="solid"/>
          </a:ln>
        </p:spPr>
      </p:sp>
      <p:sp>
        <p:nvSpPr>
          <p:cNvPr id="12" name="Shape 9"/>
          <p:cNvSpPr/>
          <p:nvPr/>
        </p:nvSpPr>
        <p:spPr>
          <a:xfrm>
            <a:off x="4988612" y="1079629"/>
            <a:ext cx="277973" cy="277973"/>
          </a:xfrm>
          <a:prstGeom prst="ellipse">
            <a:avLst/>
          </a:prstGeom>
          <a:solidFill>
            <a:srgbClr val="F15108"/>
          </a:solidFill>
          <a:ln/>
        </p:spPr>
      </p:sp>
    </p:spTree>
    <p:extLst>
      <p:ext uri="{BB962C8B-B14F-4D97-AF65-F5344CB8AC3E}">
        <p14:creationId xmlns:p14="http://schemas.microsoft.com/office/powerpoint/2010/main" val="1711623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bg>
      <p:bgPr>
        <a:solidFill>
          <a:srgbClr val="F4EFEB"/>
        </a:solidFill>
        <a:effectLst/>
      </p:bgPr>
    </p:bg>
    <p:spTree>
      <p:nvGrpSpPr>
        <p:cNvPr id="1" name=""/>
        <p:cNvGrpSpPr/>
        <p:nvPr/>
      </p:nvGrpSpPr>
      <p:grpSpPr>
        <a:xfrm>
          <a:off x="0" y="0"/>
          <a:ext cx="0" cy="0"/>
          <a:chOff x="0" y="0"/>
          <a:chExt cx="0" cy="0"/>
        </a:xfrm>
      </p:grpSpPr>
      <p:sp>
        <p:nvSpPr>
          <p:cNvPr id="3" name="Text 0"/>
          <p:cNvSpPr/>
          <p:nvPr/>
        </p:nvSpPr>
        <p:spPr>
          <a:xfrm>
            <a:off x="476250" y="476250"/>
            <a:ext cx="858366"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Changes </a:t>
            </a:r>
            <a:endParaRPr lang="en-US" sz="1350" dirty="0"/>
          </a:p>
        </p:txBody>
      </p:sp>
      <p:sp>
        <p:nvSpPr>
          <p:cNvPr id="4" name="Text 1"/>
          <p:cNvSpPr/>
          <p:nvPr/>
        </p:nvSpPr>
        <p:spPr>
          <a:xfrm>
            <a:off x="614363" y="617495"/>
            <a:ext cx="858366"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We've Seen</a:t>
            </a:r>
            <a:endParaRPr lang="en-US" sz="1350" dirty="0"/>
          </a:p>
        </p:txBody>
      </p:sp>
      <p:sp>
        <p:nvSpPr>
          <p:cNvPr id="5" name="Text 2"/>
          <p:cNvSpPr/>
          <p:nvPr/>
        </p:nvSpPr>
        <p:spPr>
          <a:xfrm>
            <a:off x="3285422" y="1621346"/>
            <a:ext cx="5203775"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The rapid sales growth across major areas reflects the dynamic nature of today's markets. These insights help us better understand the current business environment, and indicate that our product is in demand more than ever.</a:t>
            </a:r>
            <a:endParaRPr lang="en-US" sz="1050" dirty="0"/>
          </a:p>
        </p:txBody>
      </p:sp>
      <p:sp>
        <p:nvSpPr>
          <p:cNvPr id="6" name="Text 3"/>
          <p:cNvSpPr/>
          <p:nvPr/>
        </p:nvSpPr>
        <p:spPr>
          <a:xfrm>
            <a:off x="1238495" y="2943562"/>
            <a:ext cx="2156966" cy="619125"/>
          </a:xfrm>
          <a:prstGeom prst="rect">
            <a:avLst/>
          </a:prstGeom>
          <a:noFill/>
          <a:ln/>
        </p:spPr>
        <p:txBody>
          <a:bodyPr wrap="square" lIns="0" tIns="0" rIns="0" bIns="0" rtlCol="0" anchor="t"/>
          <a:lstStyle/>
          <a:p>
            <a:pPr algn="l">
              <a:lnSpc>
                <a:spcPts val="4875"/>
              </a:lnSpc>
            </a:pPr>
            <a:r>
              <a:rPr lang="en-US" sz="4900" b="0" kern="0" spc="12" dirty="0">
                <a:solidFill>
                  <a:srgbClr val="7E36E2"/>
                </a:solidFill>
                <a:latin typeface="Helmet" pitchFamily="34" charset="0"/>
                <a:ea typeface="Helmet" pitchFamily="34" charset="-122"/>
                <a:cs typeface="Helmet" pitchFamily="34" charset="-120"/>
              </a:rPr>
              <a:t>+15% </a:t>
            </a:r>
            <a:endParaRPr lang="en-US" sz="4875" dirty="0"/>
          </a:p>
        </p:txBody>
      </p:sp>
      <p:sp>
        <p:nvSpPr>
          <p:cNvPr id="7" name="Text 4"/>
          <p:cNvSpPr/>
          <p:nvPr/>
        </p:nvSpPr>
        <p:spPr>
          <a:xfrm>
            <a:off x="1238495" y="3999622"/>
            <a:ext cx="2156966"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Consumers increasingly prioritize quality over price in their purchases.</a:t>
            </a:r>
            <a:endParaRPr lang="en-US" sz="1050" dirty="0"/>
          </a:p>
        </p:txBody>
      </p:sp>
      <p:sp>
        <p:nvSpPr>
          <p:cNvPr id="8" name="Text 5"/>
          <p:cNvSpPr/>
          <p:nvPr/>
        </p:nvSpPr>
        <p:spPr>
          <a:xfrm>
            <a:off x="6336157" y="2943562"/>
            <a:ext cx="2000250" cy="619125"/>
          </a:xfrm>
          <a:prstGeom prst="rect">
            <a:avLst/>
          </a:prstGeom>
          <a:noFill/>
          <a:ln/>
        </p:spPr>
        <p:txBody>
          <a:bodyPr wrap="square" lIns="0" tIns="0" rIns="0" bIns="0" rtlCol="0" anchor="t"/>
          <a:lstStyle/>
          <a:p>
            <a:pPr algn="l">
              <a:lnSpc>
                <a:spcPts val="4875"/>
              </a:lnSpc>
            </a:pPr>
            <a:r>
              <a:rPr lang="en-US" sz="4900" kern="0" spc="12" dirty="0">
                <a:solidFill>
                  <a:srgbClr val="7E36E2"/>
                </a:solidFill>
                <a:latin typeface="Helmet" pitchFamily="34" charset="0"/>
                <a:ea typeface="Helmet" pitchFamily="34" charset="-122"/>
                <a:cs typeface="Helmet" pitchFamily="34" charset="-120"/>
              </a:rPr>
              <a:t>45</a:t>
            </a:r>
            <a:r>
              <a:rPr lang="en-US" sz="4900" b="0" kern="0" spc="12" dirty="0">
                <a:solidFill>
                  <a:srgbClr val="7E36E2"/>
                </a:solidFill>
                <a:latin typeface="Helmet" pitchFamily="34" charset="0"/>
                <a:ea typeface="Helmet" pitchFamily="34" charset="-122"/>
                <a:cs typeface="Helmet" pitchFamily="34" charset="-120"/>
              </a:rPr>
              <a:t>%</a:t>
            </a:r>
            <a:endParaRPr lang="en-US" sz="4875" dirty="0"/>
          </a:p>
        </p:txBody>
      </p:sp>
      <p:sp>
        <p:nvSpPr>
          <p:cNvPr id="9" name="Text 6"/>
          <p:cNvSpPr/>
          <p:nvPr/>
        </p:nvSpPr>
        <p:spPr>
          <a:xfrm>
            <a:off x="6333992" y="3999622"/>
            <a:ext cx="2002408" cy="666750"/>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More than half of e-commerce sales are from mobile devices, highlighting the importance of optimized shopping experiences.</a:t>
            </a:r>
            <a:endParaRPr lang="en-US" sz="1050" dirty="0"/>
          </a:p>
        </p:txBody>
      </p:sp>
      <p:sp>
        <p:nvSpPr>
          <p:cNvPr id="10" name="Text 7"/>
          <p:cNvSpPr/>
          <p:nvPr/>
        </p:nvSpPr>
        <p:spPr>
          <a:xfrm>
            <a:off x="3908048" y="2943562"/>
            <a:ext cx="2000250" cy="619125"/>
          </a:xfrm>
          <a:prstGeom prst="rect">
            <a:avLst/>
          </a:prstGeom>
          <a:noFill/>
          <a:ln/>
        </p:spPr>
        <p:txBody>
          <a:bodyPr wrap="square" lIns="0" tIns="0" rIns="0" bIns="0" rtlCol="0" anchor="t"/>
          <a:lstStyle/>
          <a:p>
            <a:pPr algn="l">
              <a:lnSpc>
                <a:spcPts val="4875"/>
              </a:lnSpc>
            </a:pPr>
            <a:r>
              <a:rPr lang="en-US" sz="4900" b="0" kern="0" spc="12" dirty="0">
                <a:solidFill>
                  <a:srgbClr val="7E36E2"/>
                </a:solidFill>
                <a:latin typeface="Helmet" pitchFamily="34" charset="0"/>
                <a:ea typeface="Helmet" pitchFamily="34" charset="-122"/>
                <a:cs typeface="Helmet" pitchFamily="34" charset="-120"/>
              </a:rPr>
              <a:t>+25%</a:t>
            </a:r>
            <a:endParaRPr lang="en-US" sz="4875" dirty="0"/>
          </a:p>
        </p:txBody>
      </p:sp>
      <p:sp>
        <p:nvSpPr>
          <p:cNvPr id="11" name="Text 8"/>
          <p:cNvSpPr/>
          <p:nvPr/>
        </p:nvSpPr>
        <p:spPr>
          <a:xfrm>
            <a:off x="3908048" y="3999622"/>
            <a:ext cx="2000250" cy="666750"/>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The retail market has grown significantly as individuals embrace online shopping.</a:t>
            </a:r>
            <a:endParaRPr lang="en-US" sz="1050" dirty="0"/>
          </a:p>
        </p:txBody>
      </p:sp>
      <p:sp>
        <p:nvSpPr>
          <p:cNvPr id="13" name="Text 10"/>
          <p:cNvSpPr/>
          <p:nvPr/>
        </p:nvSpPr>
        <p:spPr>
          <a:xfrm>
            <a:off x="1238250" y="1643062"/>
            <a:ext cx="1333500" cy="457200"/>
          </a:xfrm>
          <a:prstGeom prst="roundRect">
            <a:avLst>
              <a:gd name="adj" fmla="val 80000"/>
            </a:avLst>
          </a:prstGeom>
          <a:solidFill>
            <a:srgbClr val="050631"/>
          </a:solidFill>
          <a:ln/>
        </p:spPr>
        <p:txBody>
          <a:bodyPr wrap="square" lIns="74083" tIns="53975" rIns="74083" bIns="53975" rtlCol="0" anchor="ctr"/>
          <a:lstStyle/>
          <a:p>
            <a:pPr algn="ctr">
              <a:lnSpc>
                <a:spcPts val="1313"/>
              </a:lnSpc>
            </a:pPr>
            <a:r>
              <a:rPr lang="en-US" sz="1100" kern="0" spc="12" dirty="0">
                <a:solidFill>
                  <a:srgbClr val="F4EFEB"/>
                </a:solidFill>
              </a:rPr>
              <a:t>TRENDS</a:t>
            </a:r>
            <a:endParaRPr lang="en-US" sz="1050" dirty="0"/>
          </a:p>
        </p:txBody>
      </p:sp>
      <p:sp>
        <p:nvSpPr>
          <p:cNvPr id="14" name="Shape 11"/>
          <p:cNvSpPr/>
          <p:nvPr/>
        </p:nvSpPr>
        <p:spPr>
          <a:xfrm rot="20100000">
            <a:off x="7086361" y="-94292"/>
            <a:ext cx="721684" cy="721684"/>
          </a:xfrm>
          <a:prstGeom prst="roundRect">
            <a:avLst>
              <a:gd name="adj" fmla="val -126704"/>
            </a:avLst>
          </a:prstGeom>
          <a:solidFill>
            <a:srgbClr val="FFFFFF">
              <a:alpha val="0"/>
            </a:srgbClr>
          </a:solidFill>
          <a:ln w="42333">
            <a:solidFill>
              <a:srgbClr val="05AACF"/>
            </a:solidFill>
            <a:prstDash val="solid"/>
          </a:ln>
        </p:spPr>
      </p:sp>
      <p:sp>
        <p:nvSpPr>
          <p:cNvPr id="15" name="Shape 12"/>
          <p:cNvSpPr/>
          <p:nvPr/>
        </p:nvSpPr>
        <p:spPr>
          <a:xfrm>
            <a:off x="5245971" y="-469432"/>
            <a:ext cx="721684" cy="721684"/>
          </a:xfrm>
          <a:prstGeom prst="ellipse">
            <a:avLst/>
          </a:prstGeom>
          <a:solidFill>
            <a:srgbClr val="F4B60C"/>
          </a:solidFill>
          <a:ln/>
        </p:spPr>
      </p:sp>
      <p:sp>
        <p:nvSpPr>
          <p:cNvPr id="16" name="Shape 13"/>
          <p:cNvSpPr/>
          <p:nvPr/>
        </p:nvSpPr>
        <p:spPr>
          <a:xfrm rot="2700000">
            <a:off x="-118095" y="4206064"/>
            <a:ext cx="553768" cy="479641"/>
          </a:xfrm>
          <a:prstGeom prst="triangle">
            <a:avLst/>
          </a:prstGeom>
          <a:solidFill>
            <a:srgbClr val="05AACF"/>
          </a:solidFill>
          <a:ln/>
        </p:spPr>
      </p:sp>
      <p:sp>
        <p:nvSpPr>
          <p:cNvPr id="17" name="Shape 14"/>
          <p:cNvSpPr/>
          <p:nvPr/>
        </p:nvSpPr>
        <p:spPr>
          <a:xfrm rot="5400000">
            <a:off x="261387" y="4548695"/>
            <a:ext cx="486050" cy="486050"/>
          </a:xfrm>
          <a:prstGeom prst="diamond">
            <a:avLst/>
          </a:prstGeom>
          <a:solidFill>
            <a:srgbClr val="F4B60C"/>
          </a:solidFill>
          <a:ln/>
        </p:spPr>
      </p:sp>
      <p:sp>
        <p:nvSpPr>
          <p:cNvPr id="18" name="Text 15"/>
          <p:cNvSpPr/>
          <p:nvPr/>
        </p:nvSpPr>
        <p:spPr>
          <a:xfrm>
            <a:off x="807594" y="3513095"/>
            <a:ext cx="2587868" cy="228600"/>
          </a:xfrm>
          <a:prstGeom prst="rect">
            <a:avLst/>
          </a:prstGeom>
          <a:noFill/>
          <a:ln/>
        </p:spPr>
        <p:txBody>
          <a:bodyPr wrap="square" lIns="0" tIns="0" rIns="0" bIns="0" rtlCol="0" anchor="t"/>
          <a:lstStyle/>
          <a:p>
            <a:pPr algn="l">
              <a:lnSpc>
                <a:spcPts val="1800"/>
              </a:lnSpc>
            </a:pPr>
            <a:r>
              <a:rPr lang="en-US" sz="1800" b="0" kern="0" spc="12" dirty="0">
                <a:solidFill>
                  <a:srgbClr val="7E36E2"/>
                </a:solidFill>
                <a:latin typeface="Helmet" pitchFamily="34" charset="0"/>
                <a:ea typeface="Helmet" pitchFamily="34" charset="-122"/>
                <a:cs typeface="Helmet" pitchFamily="34" charset="-120"/>
              </a:rPr>
              <a:t>Premium Grade Equipment</a:t>
            </a:r>
            <a:endParaRPr lang="en-US" sz="1050" dirty="0"/>
          </a:p>
        </p:txBody>
      </p:sp>
      <p:sp>
        <p:nvSpPr>
          <p:cNvPr id="19" name="Text 16"/>
          <p:cNvSpPr/>
          <p:nvPr/>
        </p:nvSpPr>
        <p:spPr>
          <a:xfrm>
            <a:off x="3908468" y="3513095"/>
            <a:ext cx="1999804" cy="228600"/>
          </a:xfrm>
          <a:prstGeom prst="rect">
            <a:avLst/>
          </a:prstGeom>
          <a:noFill/>
          <a:ln/>
        </p:spPr>
        <p:txBody>
          <a:bodyPr wrap="square" lIns="0" tIns="0" rIns="0" bIns="0" rtlCol="0" anchor="t"/>
          <a:lstStyle/>
          <a:p>
            <a:pPr algn="l">
              <a:lnSpc>
                <a:spcPts val="1800"/>
              </a:lnSpc>
            </a:pPr>
            <a:r>
              <a:rPr lang="en-US" sz="1800" b="0" kern="0" spc="12" dirty="0">
                <a:solidFill>
                  <a:srgbClr val="7E36E2"/>
                </a:solidFill>
                <a:latin typeface="Helmet" pitchFamily="34" charset="0"/>
                <a:ea typeface="Helmet" pitchFamily="34" charset="-122"/>
                <a:cs typeface="Helmet" pitchFamily="34" charset="-120"/>
              </a:rPr>
              <a:t>Online Sales</a:t>
            </a:r>
            <a:endParaRPr lang="en-US" sz="1050" dirty="0"/>
          </a:p>
        </p:txBody>
      </p:sp>
      <p:sp>
        <p:nvSpPr>
          <p:cNvPr id="20" name="Text 17"/>
          <p:cNvSpPr/>
          <p:nvPr/>
        </p:nvSpPr>
        <p:spPr>
          <a:xfrm>
            <a:off x="6332401" y="3513095"/>
            <a:ext cx="2003971" cy="228600"/>
          </a:xfrm>
          <a:prstGeom prst="rect">
            <a:avLst/>
          </a:prstGeom>
          <a:noFill/>
          <a:ln/>
        </p:spPr>
        <p:txBody>
          <a:bodyPr wrap="square" lIns="0" tIns="0" rIns="0" bIns="0" rtlCol="0" anchor="t"/>
          <a:lstStyle/>
          <a:p>
            <a:pPr algn="l">
              <a:lnSpc>
                <a:spcPts val="1800"/>
              </a:lnSpc>
            </a:pPr>
            <a:r>
              <a:rPr lang="en-US" sz="1800" b="0" kern="0" spc="12" dirty="0">
                <a:solidFill>
                  <a:srgbClr val="7E36E2"/>
                </a:solidFill>
                <a:latin typeface="Helmet" pitchFamily="34" charset="0"/>
                <a:ea typeface="Helmet" pitchFamily="34" charset="-122"/>
                <a:cs typeface="Helmet" pitchFamily="34" charset="-120"/>
              </a:rPr>
              <a:t>Mobile Commerce</a:t>
            </a:r>
            <a:endParaRPr lang="en-US" sz="10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ppt_x"/>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ppt_x"/>
                                          </p:val>
                                        </p:tav>
                                        <p:tav tm="100000">
                                          <p:val>
                                            <p:strVal val="#ppt_x"/>
                                          </p:val>
                                        </p:tav>
                                      </p:tavLst>
                                    </p:anim>
                                    <p:anim calcmode="lin" valueType="num">
                                      <p:cBhvr additive="base">
                                        <p:cTn id="4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fill="hold"/>
                                        <p:tgtEl>
                                          <p:spTgt spid="8"/>
                                        </p:tgtEl>
                                        <p:attrNameLst>
                                          <p:attrName>ppt_x</p:attrName>
                                        </p:attrNameLst>
                                      </p:cBhvr>
                                      <p:tavLst>
                                        <p:tav tm="0">
                                          <p:val>
                                            <p:strVal val="#ppt_x"/>
                                          </p:val>
                                        </p:tav>
                                        <p:tav tm="100000">
                                          <p:val>
                                            <p:strVal val="#ppt_x"/>
                                          </p:val>
                                        </p:tav>
                                      </p:tavLst>
                                    </p:anim>
                                    <p:anim calcmode="lin" valueType="num">
                                      <p:cBhvr additive="base">
                                        <p:cTn id="5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ppt_x"/>
                                          </p:val>
                                        </p:tav>
                                        <p:tav tm="100000">
                                          <p:val>
                                            <p:strVal val="#ppt_x"/>
                                          </p:val>
                                        </p:tav>
                                      </p:tavLst>
                                    </p:anim>
                                    <p:anim calcmode="lin" valueType="num">
                                      <p:cBhvr additive="base">
                                        <p:cTn id="5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8" grpId="0" animBg="1"/>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23">
    <p:bg>
      <p:bgPr>
        <a:solidFill>
          <a:srgbClr val="F4EFEB"/>
        </a:solidFill>
        <a:effectLst/>
      </p:bgPr>
    </p:bg>
    <p:spTree>
      <p:nvGrpSpPr>
        <p:cNvPr id="1" name=""/>
        <p:cNvGrpSpPr/>
        <p:nvPr/>
      </p:nvGrpSpPr>
      <p:grpSpPr>
        <a:xfrm>
          <a:off x="0" y="0"/>
          <a:ext cx="0" cy="0"/>
          <a:chOff x="0" y="0"/>
          <a:chExt cx="0" cy="0"/>
        </a:xfrm>
      </p:grpSpPr>
      <p:sp>
        <p:nvSpPr>
          <p:cNvPr id="3" name="Text 0"/>
          <p:cNvSpPr/>
          <p:nvPr/>
        </p:nvSpPr>
        <p:spPr>
          <a:xfrm>
            <a:off x="476250" y="2190750"/>
            <a:ext cx="1047750" cy="1047750"/>
          </a:xfrm>
          <a:prstGeom prst="ellipse">
            <a:avLst/>
          </a:prstGeom>
          <a:solidFill>
            <a:srgbClr val="7E36E2"/>
          </a:solidFill>
          <a:ln/>
        </p:spPr>
        <p:txBody>
          <a:bodyPr wrap="square" lIns="58208" tIns="123693" rIns="58208" bIns="123693" rtlCol="0" anchor="ctr"/>
          <a:lstStyle/>
          <a:p>
            <a:pPr algn="ctr">
              <a:lnSpc>
                <a:spcPts val="1313"/>
              </a:lnSpc>
            </a:pPr>
            <a:endParaRPr lang="en-US" sz="1050" dirty="0"/>
          </a:p>
        </p:txBody>
      </p:sp>
      <p:sp>
        <p:nvSpPr>
          <p:cNvPr id="4" name="Shape 1"/>
          <p:cNvSpPr/>
          <p:nvPr/>
        </p:nvSpPr>
        <p:spPr>
          <a:xfrm>
            <a:off x="475941" y="2714625"/>
            <a:ext cx="1047750" cy="2429024"/>
          </a:xfrm>
          <a:prstGeom prst="roundRect">
            <a:avLst>
              <a:gd name="adj" fmla="val -87273"/>
            </a:avLst>
          </a:prstGeom>
          <a:gradFill>
            <a:gsLst>
              <a:gs pos="0">
                <a:srgbClr val="F4EFEB"/>
              </a:gs>
              <a:gs pos="100000">
                <a:srgbClr val="7E36E2"/>
              </a:gs>
            </a:gsLst>
            <a:lin ang="16200000"/>
          </a:gradFill>
          <a:ln/>
        </p:spPr>
      </p:sp>
      <p:sp>
        <p:nvSpPr>
          <p:cNvPr id="5" name="Text 2"/>
          <p:cNvSpPr/>
          <p:nvPr/>
        </p:nvSpPr>
        <p:spPr>
          <a:xfrm>
            <a:off x="272406" y="1474172"/>
            <a:ext cx="1458367" cy="600001"/>
          </a:xfrm>
          <a:prstGeom prst="rect">
            <a:avLst/>
          </a:prstGeom>
          <a:noFill/>
          <a:ln/>
        </p:spPr>
        <p:txBody>
          <a:bodyPr wrap="square" lIns="0" tIns="0" rIns="0" bIns="0" rtlCol="0" anchor="t"/>
          <a:lstStyle/>
          <a:p>
            <a:pPr algn="ctr">
              <a:lnSpc>
                <a:spcPts val="3510"/>
              </a:lnSpc>
            </a:pPr>
            <a:r>
              <a:rPr lang="en-US" sz="3900" b="0" kern="0" spc="12" dirty="0">
                <a:solidFill>
                  <a:srgbClr val="7E36E2"/>
                </a:solidFill>
                <a:latin typeface="Helmet" pitchFamily="34" charset="0"/>
                <a:ea typeface="Helmet" pitchFamily="34" charset="-122"/>
                <a:cs typeface="Helmet" pitchFamily="34" charset="-120"/>
              </a:rPr>
              <a:t>+23% </a:t>
            </a:r>
            <a:endParaRPr lang="en-US" sz="1050" dirty="0"/>
          </a:p>
          <a:p>
            <a:pPr algn="ctr">
              <a:lnSpc>
                <a:spcPts val="1215"/>
              </a:lnSpc>
            </a:pPr>
            <a:r>
              <a:rPr lang="en-US" sz="1400" b="0" kern="0" spc="12" dirty="0">
                <a:solidFill>
                  <a:srgbClr val="7E36E2"/>
                </a:solidFill>
                <a:latin typeface="Helmet" pitchFamily="34" charset="0"/>
                <a:ea typeface="Helmet" pitchFamily="34" charset="-122"/>
                <a:cs typeface="Helmet" pitchFamily="34" charset="-120"/>
              </a:rPr>
              <a:t>Revenue</a:t>
            </a:r>
            <a:endParaRPr lang="en-US" sz="1050" dirty="0"/>
          </a:p>
        </p:txBody>
      </p:sp>
      <p:sp>
        <p:nvSpPr>
          <p:cNvPr id="6" name="Text 3"/>
          <p:cNvSpPr/>
          <p:nvPr/>
        </p:nvSpPr>
        <p:spPr>
          <a:xfrm>
            <a:off x="1703955" y="1047728"/>
            <a:ext cx="1458367" cy="600001"/>
          </a:xfrm>
          <a:prstGeom prst="rect">
            <a:avLst/>
          </a:prstGeom>
          <a:noFill/>
          <a:ln/>
        </p:spPr>
        <p:txBody>
          <a:bodyPr wrap="square" lIns="0" tIns="0" rIns="0" bIns="0" rtlCol="0" anchor="t"/>
          <a:lstStyle/>
          <a:p>
            <a:pPr algn="ctr">
              <a:lnSpc>
                <a:spcPts val="3510"/>
              </a:lnSpc>
            </a:pPr>
            <a:r>
              <a:rPr lang="en-US" sz="3900" b="0" kern="0" spc="12" dirty="0">
                <a:solidFill>
                  <a:srgbClr val="2B2A35"/>
                </a:solidFill>
                <a:latin typeface="Helmet" pitchFamily="34" charset="0"/>
                <a:ea typeface="Helmet" pitchFamily="34" charset="-122"/>
                <a:cs typeface="Helmet" pitchFamily="34" charset="-120"/>
              </a:rPr>
              <a:t>+31% </a:t>
            </a:r>
            <a:endParaRPr lang="en-US" sz="1050" dirty="0"/>
          </a:p>
          <a:p>
            <a:pPr algn="ctr">
              <a:lnSpc>
                <a:spcPts val="1215"/>
              </a:lnSpc>
            </a:pPr>
            <a:r>
              <a:rPr lang="en-US" sz="1400" b="0" kern="0" spc="12" dirty="0">
                <a:solidFill>
                  <a:srgbClr val="2B2A35"/>
                </a:solidFill>
                <a:latin typeface="Helmet" pitchFamily="34" charset="0"/>
                <a:ea typeface="Helmet" pitchFamily="34" charset="-122"/>
                <a:cs typeface="Helmet" pitchFamily="34" charset="-120"/>
              </a:rPr>
              <a:t>Adoption</a:t>
            </a:r>
            <a:endParaRPr lang="en-US" sz="1050" dirty="0"/>
          </a:p>
        </p:txBody>
      </p:sp>
      <p:sp>
        <p:nvSpPr>
          <p:cNvPr id="7" name="Text 4"/>
          <p:cNvSpPr/>
          <p:nvPr/>
        </p:nvSpPr>
        <p:spPr>
          <a:xfrm>
            <a:off x="3128889" y="1998327"/>
            <a:ext cx="1458218" cy="600001"/>
          </a:xfrm>
          <a:prstGeom prst="rect">
            <a:avLst/>
          </a:prstGeom>
          <a:noFill/>
          <a:ln/>
        </p:spPr>
        <p:txBody>
          <a:bodyPr wrap="square" lIns="0" tIns="0" rIns="0" bIns="0" rtlCol="0" anchor="t"/>
          <a:lstStyle/>
          <a:p>
            <a:pPr algn="ctr">
              <a:lnSpc>
                <a:spcPts val="3510"/>
              </a:lnSpc>
            </a:pPr>
            <a:r>
              <a:rPr lang="en-US" sz="3900" b="0" kern="0" spc="12" dirty="0">
                <a:solidFill>
                  <a:srgbClr val="7E36E2"/>
                </a:solidFill>
                <a:latin typeface="Helmet" pitchFamily="34" charset="0"/>
                <a:ea typeface="Helmet" pitchFamily="34" charset="-122"/>
                <a:cs typeface="Helmet" pitchFamily="34" charset="-120"/>
              </a:rPr>
              <a:t>+18% </a:t>
            </a:r>
            <a:endParaRPr lang="en-US" sz="1050" dirty="0"/>
          </a:p>
          <a:p>
            <a:pPr algn="ctr">
              <a:lnSpc>
                <a:spcPts val="1215"/>
              </a:lnSpc>
            </a:pPr>
            <a:r>
              <a:rPr lang="en-US" sz="1400" b="0" kern="0" spc="12" dirty="0">
                <a:solidFill>
                  <a:srgbClr val="7E36E2"/>
                </a:solidFill>
                <a:latin typeface="Helmet" pitchFamily="34" charset="0"/>
                <a:ea typeface="Helmet" pitchFamily="34" charset="-122"/>
                <a:cs typeface="Helmet" pitchFamily="34" charset="-120"/>
              </a:rPr>
              <a:t>Signups</a:t>
            </a:r>
            <a:endParaRPr lang="en-US" sz="1050" dirty="0"/>
          </a:p>
        </p:txBody>
      </p:sp>
      <p:sp>
        <p:nvSpPr>
          <p:cNvPr id="8" name="Text 5"/>
          <p:cNvSpPr/>
          <p:nvPr/>
        </p:nvSpPr>
        <p:spPr>
          <a:xfrm>
            <a:off x="4560438" y="1287768"/>
            <a:ext cx="1458218" cy="600001"/>
          </a:xfrm>
          <a:prstGeom prst="rect">
            <a:avLst/>
          </a:prstGeom>
          <a:noFill/>
          <a:ln/>
        </p:spPr>
        <p:txBody>
          <a:bodyPr wrap="square" lIns="0" tIns="0" rIns="0" bIns="0" rtlCol="0" anchor="t"/>
          <a:lstStyle/>
          <a:p>
            <a:pPr algn="ctr">
              <a:lnSpc>
                <a:spcPts val="3510"/>
              </a:lnSpc>
            </a:pPr>
            <a:r>
              <a:rPr lang="en-US" sz="3900" b="0" kern="0" spc="12" dirty="0">
                <a:solidFill>
                  <a:srgbClr val="2B2A35"/>
                </a:solidFill>
                <a:latin typeface="Helmet" pitchFamily="34" charset="0"/>
                <a:ea typeface="Helmet" pitchFamily="34" charset="-122"/>
                <a:cs typeface="Helmet" pitchFamily="34" charset="-120"/>
              </a:rPr>
              <a:t>+27% </a:t>
            </a:r>
            <a:endParaRPr lang="en-US" sz="1050" dirty="0"/>
          </a:p>
          <a:p>
            <a:pPr algn="ctr">
              <a:lnSpc>
                <a:spcPts val="1215"/>
              </a:lnSpc>
            </a:pPr>
            <a:r>
              <a:rPr lang="en-US" sz="1400" b="0" kern="0" spc="12" dirty="0">
                <a:solidFill>
                  <a:srgbClr val="2B2A35"/>
                </a:solidFill>
                <a:latin typeface="Helmet" pitchFamily="34" charset="0"/>
                <a:ea typeface="Helmet" pitchFamily="34" charset="-122"/>
                <a:cs typeface="Helmet" pitchFamily="34" charset="-120"/>
              </a:rPr>
              <a:t>CSAT</a:t>
            </a:r>
            <a:endParaRPr lang="en-US" sz="1050" dirty="0"/>
          </a:p>
        </p:txBody>
      </p:sp>
      <p:sp>
        <p:nvSpPr>
          <p:cNvPr id="9" name="Text 6"/>
          <p:cNvSpPr/>
          <p:nvPr/>
        </p:nvSpPr>
        <p:spPr>
          <a:xfrm>
            <a:off x="5985112" y="878677"/>
            <a:ext cx="1458367" cy="754261"/>
          </a:xfrm>
          <a:prstGeom prst="rect">
            <a:avLst/>
          </a:prstGeom>
          <a:noFill/>
          <a:ln/>
        </p:spPr>
        <p:txBody>
          <a:bodyPr wrap="square" lIns="0" tIns="0" rIns="0" bIns="0" rtlCol="0" anchor="t"/>
          <a:lstStyle/>
          <a:p>
            <a:pPr algn="ctr">
              <a:lnSpc>
                <a:spcPts val="3510"/>
              </a:lnSpc>
            </a:pPr>
            <a:r>
              <a:rPr lang="en-US" sz="3900" b="0" kern="0" spc="12" dirty="0">
                <a:solidFill>
                  <a:srgbClr val="7E36E2"/>
                </a:solidFill>
                <a:latin typeface="Helmet" pitchFamily="34" charset="0"/>
                <a:ea typeface="Helmet" pitchFamily="34" charset="-122"/>
                <a:cs typeface="Helmet" pitchFamily="34" charset="-120"/>
              </a:rPr>
              <a:t>+31% </a:t>
            </a:r>
            <a:endParaRPr lang="en-US" sz="1050" dirty="0"/>
          </a:p>
          <a:p>
            <a:pPr algn="ctr">
              <a:lnSpc>
                <a:spcPts val="1215"/>
              </a:lnSpc>
            </a:pPr>
            <a:r>
              <a:rPr lang="en-US" sz="1400" b="0" kern="0" spc="12" dirty="0">
                <a:solidFill>
                  <a:srgbClr val="7E36E2"/>
                </a:solidFill>
                <a:latin typeface="Helmet" pitchFamily="34" charset="0"/>
                <a:ea typeface="Helmet" pitchFamily="34" charset="-122"/>
                <a:cs typeface="Helmet" pitchFamily="34" charset="-120"/>
              </a:rPr>
              <a:t>Social Engagement</a:t>
            </a:r>
            <a:endParaRPr lang="en-US" sz="1050" dirty="0"/>
          </a:p>
        </p:txBody>
      </p:sp>
      <p:sp>
        <p:nvSpPr>
          <p:cNvPr id="10" name="Text 7"/>
          <p:cNvSpPr/>
          <p:nvPr/>
        </p:nvSpPr>
        <p:spPr>
          <a:xfrm>
            <a:off x="7423537" y="1902637"/>
            <a:ext cx="1458218" cy="600001"/>
          </a:xfrm>
          <a:prstGeom prst="rect">
            <a:avLst/>
          </a:prstGeom>
          <a:noFill/>
          <a:ln/>
        </p:spPr>
        <p:txBody>
          <a:bodyPr wrap="square" lIns="0" tIns="0" rIns="0" bIns="0" rtlCol="0" anchor="t"/>
          <a:lstStyle/>
          <a:p>
            <a:pPr algn="ctr">
              <a:lnSpc>
                <a:spcPts val="3510"/>
              </a:lnSpc>
            </a:pPr>
            <a:r>
              <a:rPr lang="en-US" sz="3900" b="0" kern="0" spc="12" dirty="0">
                <a:solidFill>
                  <a:srgbClr val="2B2A35"/>
                </a:solidFill>
                <a:latin typeface="Helmet" pitchFamily="34" charset="0"/>
                <a:ea typeface="Helmet" pitchFamily="34" charset="-122"/>
                <a:cs typeface="Helmet" pitchFamily="34" charset="-120"/>
              </a:rPr>
              <a:t>+10 </a:t>
            </a:r>
            <a:endParaRPr lang="en-US" sz="1050" dirty="0"/>
          </a:p>
          <a:p>
            <a:pPr algn="ctr">
              <a:lnSpc>
                <a:spcPts val="1215"/>
              </a:lnSpc>
            </a:pPr>
            <a:r>
              <a:rPr lang="en-US" sz="1400" b="0" kern="0" spc="12" dirty="0">
                <a:solidFill>
                  <a:srgbClr val="2B2A35"/>
                </a:solidFill>
                <a:latin typeface="Helmet" pitchFamily="34" charset="0"/>
                <a:ea typeface="Helmet" pitchFamily="34" charset="-122"/>
                <a:cs typeface="Helmet" pitchFamily="34" charset="-120"/>
              </a:rPr>
              <a:t>Team Members</a:t>
            </a:r>
            <a:endParaRPr lang="en-US" sz="1050" dirty="0"/>
          </a:p>
        </p:txBody>
      </p:sp>
      <p:sp>
        <p:nvSpPr>
          <p:cNvPr id="11" name="Text 8"/>
          <p:cNvSpPr/>
          <p:nvPr/>
        </p:nvSpPr>
        <p:spPr>
          <a:xfrm>
            <a:off x="1906128" y="1761932"/>
            <a:ext cx="1047750" cy="1047750"/>
          </a:xfrm>
          <a:prstGeom prst="ellipse">
            <a:avLst/>
          </a:prstGeom>
          <a:solidFill>
            <a:srgbClr val="050631"/>
          </a:solidFill>
          <a:ln/>
        </p:spPr>
        <p:txBody>
          <a:bodyPr wrap="square" lIns="58208" tIns="123693" rIns="58208" bIns="123693" rtlCol="0" anchor="ctr"/>
          <a:lstStyle/>
          <a:p>
            <a:pPr algn="ctr">
              <a:lnSpc>
                <a:spcPts val="1313"/>
              </a:lnSpc>
            </a:pPr>
            <a:endParaRPr lang="en-US" sz="1050" dirty="0"/>
          </a:p>
        </p:txBody>
      </p:sp>
      <p:sp>
        <p:nvSpPr>
          <p:cNvPr id="12" name="Shape 9"/>
          <p:cNvSpPr/>
          <p:nvPr/>
        </p:nvSpPr>
        <p:spPr>
          <a:xfrm>
            <a:off x="1905820" y="2285807"/>
            <a:ext cx="1047750" cy="2857841"/>
          </a:xfrm>
          <a:prstGeom prst="roundRect">
            <a:avLst>
              <a:gd name="adj" fmla="val -87273"/>
            </a:avLst>
          </a:prstGeom>
          <a:gradFill>
            <a:gsLst>
              <a:gs pos="0">
                <a:srgbClr val="F4EFEB"/>
              </a:gs>
              <a:gs pos="100000">
                <a:srgbClr val="050631"/>
              </a:gs>
            </a:gsLst>
            <a:lin ang="16200000"/>
          </a:gradFill>
          <a:ln/>
        </p:spPr>
      </p:sp>
      <p:sp>
        <p:nvSpPr>
          <p:cNvPr id="13" name="Text 10"/>
          <p:cNvSpPr/>
          <p:nvPr/>
        </p:nvSpPr>
        <p:spPr>
          <a:xfrm>
            <a:off x="3332379" y="2715203"/>
            <a:ext cx="1047750" cy="1047750"/>
          </a:xfrm>
          <a:prstGeom prst="ellipse">
            <a:avLst/>
          </a:prstGeom>
          <a:solidFill>
            <a:srgbClr val="7E36E2"/>
          </a:solidFill>
          <a:ln/>
        </p:spPr>
        <p:txBody>
          <a:bodyPr wrap="square" lIns="58208" tIns="123693" rIns="58208" bIns="123693" rtlCol="0" anchor="ctr"/>
          <a:lstStyle/>
          <a:p>
            <a:pPr algn="ctr">
              <a:lnSpc>
                <a:spcPts val="1313"/>
              </a:lnSpc>
            </a:pPr>
            <a:endParaRPr lang="en-US" sz="1050" dirty="0"/>
          </a:p>
        </p:txBody>
      </p:sp>
      <p:sp>
        <p:nvSpPr>
          <p:cNvPr id="14" name="Shape 11"/>
          <p:cNvSpPr/>
          <p:nvPr/>
        </p:nvSpPr>
        <p:spPr>
          <a:xfrm>
            <a:off x="3332071" y="3239078"/>
            <a:ext cx="1047750" cy="1904570"/>
          </a:xfrm>
          <a:prstGeom prst="roundRect">
            <a:avLst>
              <a:gd name="adj" fmla="val -87273"/>
            </a:avLst>
          </a:prstGeom>
          <a:gradFill>
            <a:gsLst>
              <a:gs pos="0">
                <a:srgbClr val="F4EFEB"/>
              </a:gs>
              <a:gs pos="100000">
                <a:srgbClr val="7E36E2"/>
              </a:gs>
            </a:gsLst>
            <a:lin ang="16200000"/>
          </a:gradFill>
          <a:ln/>
        </p:spPr>
      </p:sp>
      <p:sp>
        <p:nvSpPr>
          <p:cNvPr id="15" name="Text 12"/>
          <p:cNvSpPr/>
          <p:nvPr/>
        </p:nvSpPr>
        <p:spPr>
          <a:xfrm>
            <a:off x="4762258" y="1999115"/>
            <a:ext cx="1047750" cy="1047750"/>
          </a:xfrm>
          <a:prstGeom prst="ellipse">
            <a:avLst/>
          </a:prstGeom>
          <a:solidFill>
            <a:srgbClr val="050631"/>
          </a:solidFill>
          <a:ln/>
        </p:spPr>
        <p:txBody>
          <a:bodyPr wrap="square" lIns="58208" tIns="123693" rIns="58208" bIns="123693" rtlCol="0" anchor="ctr"/>
          <a:lstStyle/>
          <a:p>
            <a:pPr algn="ctr">
              <a:lnSpc>
                <a:spcPts val="1313"/>
              </a:lnSpc>
            </a:pPr>
            <a:endParaRPr lang="en-US" sz="1050" dirty="0"/>
          </a:p>
        </p:txBody>
      </p:sp>
      <p:sp>
        <p:nvSpPr>
          <p:cNvPr id="16" name="Shape 13"/>
          <p:cNvSpPr/>
          <p:nvPr/>
        </p:nvSpPr>
        <p:spPr>
          <a:xfrm>
            <a:off x="4761949" y="2522990"/>
            <a:ext cx="1047750" cy="2620659"/>
          </a:xfrm>
          <a:prstGeom prst="roundRect">
            <a:avLst>
              <a:gd name="adj" fmla="val -87273"/>
            </a:avLst>
          </a:prstGeom>
          <a:gradFill>
            <a:gsLst>
              <a:gs pos="0">
                <a:srgbClr val="F4EFEB"/>
              </a:gs>
              <a:gs pos="100000">
                <a:srgbClr val="050631"/>
              </a:gs>
            </a:gsLst>
            <a:lin ang="16200000"/>
          </a:gradFill>
          <a:ln/>
        </p:spPr>
        <p:txBody>
          <a:bodyPr/>
          <a:lstStyle/>
          <a:p>
            <a:endParaRPr lang="en-US" dirty="0"/>
          </a:p>
        </p:txBody>
      </p:sp>
      <p:sp>
        <p:nvSpPr>
          <p:cNvPr id="17" name="Text 14"/>
          <p:cNvSpPr/>
          <p:nvPr/>
        </p:nvSpPr>
        <p:spPr>
          <a:xfrm>
            <a:off x="6193493" y="1761932"/>
            <a:ext cx="1047750" cy="1047750"/>
          </a:xfrm>
          <a:prstGeom prst="ellipse">
            <a:avLst/>
          </a:prstGeom>
          <a:solidFill>
            <a:srgbClr val="7E36E2"/>
          </a:solidFill>
          <a:ln/>
        </p:spPr>
        <p:txBody>
          <a:bodyPr wrap="square" lIns="58208" tIns="123693" rIns="58208" bIns="123693" rtlCol="0" anchor="ctr"/>
          <a:lstStyle/>
          <a:p>
            <a:pPr algn="ctr">
              <a:lnSpc>
                <a:spcPts val="1313"/>
              </a:lnSpc>
            </a:pPr>
            <a:endParaRPr lang="en-US" sz="1050" dirty="0"/>
          </a:p>
        </p:txBody>
      </p:sp>
      <p:sp>
        <p:nvSpPr>
          <p:cNvPr id="18" name="Shape 15"/>
          <p:cNvSpPr/>
          <p:nvPr/>
        </p:nvSpPr>
        <p:spPr>
          <a:xfrm>
            <a:off x="6193184" y="2285807"/>
            <a:ext cx="1047750" cy="2857841"/>
          </a:xfrm>
          <a:prstGeom prst="roundRect">
            <a:avLst>
              <a:gd name="adj" fmla="val -87273"/>
            </a:avLst>
          </a:prstGeom>
          <a:gradFill>
            <a:gsLst>
              <a:gs pos="0">
                <a:srgbClr val="F4EFEB"/>
              </a:gs>
              <a:gs pos="100000">
                <a:srgbClr val="7E36E2"/>
              </a:gs>
            </a:gsLst>
            <a:lin ang="16200000"/>
          </a:gradFill>
          <a:ln/>
        </p:spPr>
      </p:sp>
      <p:sp>
        <p:nvSpPr>
          <p:cNvPr id="19" name="Text 16"/>
          <p:cNvSpPr/>
          <p:nvPr/>
        </p:nvSpPr>
        <p:spPr>
          <a:xfrm>
            <a:off x="7618387" y="2619953"/>
            <a:ext cx="1047750" cy="1047750"/>
          </a:xfrm>
          <a:prstGeom prst="ellipse">
            <a:avLst/>
          </a:prstGeom>
          <a:solidFill>
            <a:srgbClr val="050631"/>
          </a:solidFill>
          <a:ln/>
        </p:spPr>
        <p:txBody>
          <a:bodyPr wrap="square" lIns="58208" tIns="123693" rIns="58208" bIns="123693" rtlCol="0" anchor="ctr"/>
          <a:lstStyle/>
          <a:p>
            <a:pPr algn="ctr">
              <a:lnSpc>
                <a:spcPts val="1313"/>
              </a:lnSpc>
            </a:pPr>
            <a:endParaRPr lang="en-US" sz="1050" dirty="0"/>
          </a:p>
        </p:txBody>
      </p:sp>
      <p:sp>
        <p:nvSpPr>
          <p:cNvPr id="20" name="Shape 17"/>
          <p:cNvSpPr/>
          <p:nvPr/>
        </p:nvSpPr>
        <p:spPr>
          <a:xfrm>
            <a:off x="7618079" y="3143828"/>
            <a:ext cx="1047750" cy="1999820"/>
          </a:xfrm>
          <a:prstGeom prst="roundRect">
            <a:avLst>
              <a:gd name="adj" fmla="val -87273"/>
            </a:avLst>
          </a:prstGeom>
          <a:gradFill>
            <a:gsLst>
              <a:gs pos="0">
                <a:srgbClr val="F4EFEB"/>
              </a:gs>
              <a:gs pos="100000">
                <a:srgbClr val="050631"/>
              </a:gs>
            </a:gsLst>
            <a:lin ang="16200000"/>
          </a:gradFill>
          <a:ln/>
        </p:spPr>
      </p:sp>
      <p:sp>
        <p:nvSpPr>
          <p:cNvPr id="21" name="Text 18"/>
          <p:cNvSpPr/>
          <p:nvPr/>
        </p:nvSpPr>
        <p:spPr>
          <a:xfrm>
            <a:off x="476250" y="476250"/>
            <a:ext cx="1190625"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Performance</a:t>
            </a:r>
            <a:endParaRPr lang="en-US" sz="13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3" grpId="0" animBg="1"/>
      <p:bldP spid="15" grpId="0" animBg="1"/>
      <p:bldP spid="16" grpId="0" animBg="1"/>
      <p:bldP spid="17"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sp>
        <p:nvSpPr>
          <p:cNvPr id="14" name="Shape 11"/>
          <p:cNvSpPr/>
          <p:nvPr/>
        </p:nvSpPr>
        <p:spPr>
          <a:xfrm rot="20100000">
            <a:off x="7086361" y="-94292"/>
            <a:ext cx="721684" cy="721684"/>
          </a:xfrm>
          <a:prstGeom prst="roundRect">
            <a:avLst>
              <a:gd name="adj" fmla="val -126704"/>
            </a:avLst>
          </a:prstGeom>
          <a:solidFill>
            <a:srgbClr val="FFFFFF">
              <a:alpha val="0"/>
            </a:srgbClr>
          </a:solidFill>
          <a:ln w="42333">
            <a:solidFill>
              <a:srgbClr val="05AACF"/>
            </a:solidFill>
            <a:prstDash val="solid"/>
          </a:ln>
        </p:spPr>
      </p:sp>
      <p:sp>
        <p:nvSpPr>
          <p:cNvPr id="15" name="Shape 12"/>
          <p:cNvSpPr/>
          <p:nvPr/>
        </p:nvSpPr>
        <p:spPr>
          <a:xfrm>
            <a:off x="5245971" y="-469432"/>
            <a:ext cx="721684" cy="721684"/>
          </a:xfrm>
          <a:prstGeom prst="ellipse">
            <a:avLst/>
          </a:prstGeom>
          <a:solidFill>
            <a:srgbClr val="F4B60C"/>
          </a:solidFill>
          <a:ln/>
        </p:spPr>
      </p:sp>
      <p:sp>
        <p:nvSpPr>
          <p:cNvPr id="16" name="Shape 13"/>
          <p:cNvSpPr/>
          <p:nvPr/>
        </p:nvSpPr>
        <p:spPr>
          <a:xfrm rot="2700000">
            <a:off x="-118095" y="4206064"/>
            <a:ext cx="553768" cy="479641"/>
          </a:xfrm>
          <a:prstGeom prst="triangle">
            <a:avLst/>
          </a:prstGeom>
          <a:solidFill>
            <a:srgbClr val="05AACF"/>
          </a:solidFill>
          <a:ln/>
        </p:spPr>
      </p:sp>
      <p:sp>
        <p:nvSpPr>
          <p:cNvPr id="17" name="Shape 14"/>
          <p:cNvSpPr/>
          <p:nvPr/>
        </p:nvSpPr>
        <p:spPr>
          <a:xfrm rot="5400000">
            <a:off x="261387" y="4548695"/>
            <a:ext cx="486050" cy="486050"/>
          </a:xfrm>
          <a:prstGeom prst="diamond">
            <a:avLst/>
          </a:prstGeom>
          <a:solidFill>
            <a:srgbClr val="F4B60C"/>
          </a:solidFill>
          <a:ln/>
        </p:spPr>
      </p:sp>
      <p:graphicFrame>
        <p:nvGraphicFramePr>
          <p:cNvPr id="21" name="Table 20">
            <a:extLst>
              <a:ext uri="{FF2B5EF4-FFF2-40B4-BE49-F238E27FC236}">
                <a16:creationId xmlns:a16="http://schemas.microsoft.com/office/drawing/2014/main" id="{715E2F5B-979C-2248-225B-228AB26AF501}"/>
              </a:ext>
            </a:extLst>
          </p:cNvPr>
          <p:cNvGraphicFramePr>
            <a:graphicFrameLocks noGrp="1"/>
          </p:cNvGraphicFramePr>
          <p:nvPr>
            <p:extLst>
              <p:ext uri="{D42A27DB-BD31-4B8C-83A1-F6EECF244321}">
                <p14:modId xmlns:p14="http://schemas.microsoft.com/office/powerpoint/2010/main" val="370634634"/>
              </p:ext>
            </p:extLst>
          </p:nvPr>
        </p:nvGraphicFramePr>
        <p:xfrm>
          <a:off x="557929" y="2680855"/>
          <a:ext cx="8028142" cy="2333224"/>
        </p:xfrm>
        <a:graphic>
          <a:graphicData uri="http://schemas.openxmlformats.org/drawingml/2006/table">
            <a:tbl>
              <a:tblPr firstRow="1" bandRow="1">
                <a:tableStyleId>{3B4B98B0-60AC-42C2-AFA5-B58CD77FA1E5}</a:tableStyleId>
              </a:tblPr>
              <a:tblGrid>
                <a:gridCol w="2007035">
                  <a:extLst>
                    <a:ext uri="{9D8B030D-6E8A-4147-A177-3AD203B41FA5}">
                      <a16:colId xmlns:a16="http://schemas.microsoft.com/office/drawing/2014/main" val="1554409447"/>
                    </a:ext>
                  </a:extLst>
                </a:gridCol>
                <a:gridCol w="2007035">
                  <a:extLst>
                    <a:ext uri="{9D8B030D-6E8A-4147-A177-3AD203B41FA5}">
                      <a16:colId xmlns:a16="http://schemas.microsoft.com/office/drawing/2014/main" val="774559622"/>
                    </a:ext>
                  </a:extLst>
                </a:gridCol>
                <a:gridCol w="2274590">
                  <a:extLst>
                    <a:ext uri="{9D8B030D-6E8A-4147-A177-3AD203B41FA5}">
                      <a16:colId xmlns:a16="http://schemas.microsoft.com/office/drawing/2014/main" val="2107191763"/>
                    </a:ext>
                  </a:extLst>
                </a:gridCol>
                <a:gridCol w="1739482">
                  <a:extLst>
                    <a:ext uri="{9D8B030D-6E8A-4147-A177-3AD203B41FA5}">
                      <a16:colId xmlns:a16="http://schemas.microsoft.com/office/drawing/2014/main" val="3289854432"/>
                    </a:ext>
                  </a:extLst>
                </a:gridCol>
              </a:tblGrid>
              <a:tr h="961624">
                <a:tc>
                  <a:txBody>
                    <a:bodyPr/>
                    <a:lstStyle/>
                    <a:p>
                      <a:endParaRPr lang="en-GB" dirty="0"/>
                    </a:p>
                  </a:txBody>
                  <a:tcPr/>
                </a:tc>
                <a:tc>
                  <a:txBody>
                    <a:bodyPr/>
                    <a:lstStyle/>
                    <a:p>
                      <a:pPr algn="ctr"/>
                      <a:r>
                        <a:rPr lang="en-GB" sz="1600" dirty="0"/>
                        <a:t>Last Financial Year</a:t>
                      </a:r>
                    </a:p>
                    <a:p>
                      <a:pPr algn="ctr"/>
                      <a:r>
                        <a:rPr lang="en-GB" sz="1600" dirty="0"/>
                        <a:t>(April 2018 – May 2019)</a:t>
                      </a:r>
                    </a:p>
                  </a:txBody>
                  <a:tcPr/>
                </a:tc>
                <a:tc>
                  <a:txBody>
                    <a:bodyPr/>
                    <a:lstStyle/>
                    <a:p>
                      <a:pPr algn="ctr"/>
                      <a:r>
                        <a:rPr lang="en-GB" sz="1600" dirty="0"/>
                        <a:t>Current Financial Year</a:t>
                      </a:r>
                    </a:p>
                    <a:p>
                      <a:pPr algn="ctr"/>
                      <a:r>
                        <a:rPr lang="en-GB" sz="1600" dirty="0"/>
                        <a:t>(April 2019 – May 2020)</a:t>
                      </a:r>
                    </a:p>
                  </a:txBody>
                  <a:tcPr/>
                </a:tc>
                <a:tc>
                  <a:txBody>
                    <a:bodyPr/>
                    <a:lstStyle/>
                    <a:p>
                      <a:pPr algn="ctr"/>
                      <a:r>
                        <a:rPr lang="en-GB" sz="1600" dirty="0"/>
                        <a:t>Percentage Change</a:t>
                      </a:r>
                    </a:p>
                  </a:txBody>
                  <a:tcPr/>
                </a:tc>
                <a:extLst>
                  <a:ext uri="{0D108BD9-81ED-4DB2-BD59-A6C34878D82A}">
                    <a16:rowId xmlns:a16="http://schemas.microsoft.com/office/drawing/2014/main" val="926883299"/>
                  </a:ext>
                </a:extLst>
              </a:tr>
              <a:tr h="331403">
                <a:tc>
                  <a:txBody>
                    <a:bodyPr/>
                    <a:lstStyle/>
                    <a:p>
                      <a:r>
                        <a:rPr lang="en-GB" dirty="0"/>
                        <a:t>Income</a:t>
                      </a:r>
                    </a:p>
                  </a:txBody>
                  <a:tcPr/>
                </a:tc>
                <a:tc>
                  <a:txBody>
                    <a:bodyPr/>
                    <a:lstStyle/>
                    <a:p>
                      <a:pPr algn="ctr"/>
                      <a:r>
                        <a:rPr lang="en-GB" dirty="0"/>
                        <a:t>1.35L</a:t>
                      </a:r>
                    </a:p>
                  </a:txBody>
                  <a:tcPr anchor="ctr"/>
                </a:tc>
                <a:tc>
                  <a:txBody>
                    <a:bodyPr/>
                    <a:lstStyle/>
                    <a:p>
                      <a:pPr algn="ctr"/>
                      <a:r>
                        <a:rPr lang="en-GB" dirty="0"/>
                        <a:t>1.36L</a:t>
                      </a:r>
                    </a:p>
                  </a:txBody>
                  <a:tcPr anchor="ctr"/>
                </a:tc>
                <a:tc>
                  <a:txBody>
                    <a:bodyPr/>
                    <a:lstStyle/>
                    <a:p>
                      <a:pPr algn="ctr"/>
                      <a:r>
                        <a:rPr lang="en-GB" dirty="0"/>
                        <a:t> + 1.0%</a:t>
                      </a:r>
                    </a:p>
                  </a:txBody>
                  <a:tcPr anchor="ctr"/>
                </a:tc>
                <a:extLst>
                  <a:ext uri="{0D108BD9-81ED-4DB2-BD59-A6C34878D82A}">
                    <a16:rowId xmlns:a16="http://schemas.microsoft.com/office/drawing/2014/main" val="3727092158"/>
                  </a:ext>
                </a:extLst>
              </a:tr>
              <a:tr h="331403">
                <a:tc>
                  <a:txBody>
                    <a:bodyPr/>
                    <a:lstStyle/>
                    <a:p>
                      <a:r>
                        <a:rPr lang="en-GB" dirty="0"/>
                        <a:t>Number of sales</a:t>
                      </a:r>
                    </a:p>
                  </a:txBody>
                  <a:tcPr/>
                </a:tc>
                <a:tc>
                  <a:txBody>
                    <a:bodyPr/>
                    <a:lstStyle/>
                    <a:p>
                      <a:pPr algn="ctr"/>
                      <a:r>
                        <a:rPr lang="en-GB" dirty="0"/>
                        <a:t>2257</a:t>
                      </a:r>
                    </a:p>
                  </a:txBody>
                  <a:tcPr anchor="ctr"/>
                </a:tc>
                <a:tc>
                  <a:txBody>
                    <a:bodyPr/>
                    <a:lstStyle/>
                    <a:p>
                      <a:pPr algn="ctr"/>
                      <a:r>
                        <a:rPr lang="en-GB" dirty="0"/>
                        <a:t>750</a:t>
                      </a:r>
                    </a:p>
                  </a:txBody>
                  <a:tcPr anchor="ctr"/>
                </a:tc>
                <a:tc>
                  <a:txBody>
                    <a:bodyPr/>
                    <a:lstStyle/>
                    <a:p>
                      <a:pPr algn="ctr"/>
                      <a:r>
                        <a:rPr lang="en-GB" dirty="0"/>
                        <a:t>-66.8%</a:t>
                      </a:r>
                    </a:p>
                  </a:txBody>
                  <a:tcPr anchor="ctr"/>
                </a:tc>
                <a:extLst>
                  <a:ext uri="{0D108BD9-81ED-4DB2-BD59-A6C34878D82A}">
                    <a16:rowId xmlns:a16="http://schemas.microsoft.com/office/drawing/2014/main" val="696518581"/>
                  </a:ext>
                </a:extLst>
              </a:tr>
              <a:tr h="579955">
                <a:tc>
                  <a:txBody>
                    <a:bodyPr/>
                    <a:lstStyle/>
                    <a:p>
                      <a:r>
                        <a:rPr lang="en-GB" dirty="0"/>
                        <a:t>Average Income Per Sale</a:t>
                      </a:r>
                    </a:p>
                  </a:txBody>
                  <a:tcPr/>
                </a:tc>
                <a:tc>
                  <a:txBody>
                    <a:bodyPr/>
                    <a:lstStyle/>
                    <a:p>
                      <a:pPr algn="ctr"/>
                      <a:r>
                        <a:rPr lang="en-GB" dirty="0"/>
                        <a:t>599</a:t>
                      </a:r>
                    </a:p>
                  </a:txBody>
                  <a:tcPr anchor="ctr"/>
                </a:tc>
                <a:tc>
                  <a:txBody>
                    <a:bodyPr/>
                    <a:lstStyle/>
                    <a:p>
                      <a:pPr algn="ctr"/>
                      <a:r>
                        <a:rPr lang="en-GB" dirty="0"/>
                        <a:t>1,819</a:t>
                      </a:r>
                    </a:p>
                  </a:txBody>
                  <a:tcPr anchor="ctr"/>
                </a:tc>
                <a:tc>
                  <a:txBody>
                    <a:bodyPr/>
                    <a:lstStyle/>
                    <a:p>
                      <a:pPr algn="ctr"/>
                      <a:r>
                        <a:rPr lang="en-GB" dirty="0"/>
                        <a:t>+203.9%</a:t>
                      </a:r>
                    </a:p>
                  </a:txBody>
                  <a:tcPr anchor="ctr"/>
                </a:tc>
                <a:extLst>
                  <a:ext uri="{0D108BD9-81ED-4DB2-BD59-A6C34878D82A}">
                    <a16:rowId xmlns:a16="http://schemas.microsoft.com/office/drawing/2014/main" val="3997533698"/>
                  </a:ext>
                </a:extLst>
              </a:tr>
            </a:tbl>
          </a:graphicData>
        </a:graphic>
      </p:graphicFrame>
      <p:sp>
        <p:nvSpPr>
          <p:cNvPr id="23" name="Content Placeholder 13">
            <a:extLst>
              <a:ext uri="{FF2B5EF4-FFF2-40B4-BE49-F238E27FC236}">
                <a16:creationId xmlns:a16="http://schemas.microsoft.com/office/drawing/2014/main" id="{6338AADB-5C65-2A78-6431-E87033E98D0E}"/>
              </a:ext>
            </a:extLst>
          </p:cNvPr>
          <p:cNvSpPr txBox="1">
            <a:spLocks/>
          </p:cNvSpPr>
          <p:nvPr/>
        </p:nvSpPr>
        <p:spPr>
          <a:xfrm>
            <a:off x="960488" y="1040744"/>
            <a:ext cx="5001394" cy="1262072"/>
          </a:xfrm>
          <a:prstGeom prst="rect">
            <a:avLst/>
          </a:prstGeom>
        </p:spPr>
        <p:txBody>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sz="1800" dirty="0"/>
              <a:t>Income Growth is flat</a:t>
            </a:r>
          </a:p>
          <a:p>
            <a:r>
              <a:rPr lang="en-US" sz="1800" dirty="0"/>
              <a:t>Less goods sold</a:t>
            </a:r>
          </a:p>
          <a:p>
            <a:r>
              <a:rPr lang="en-US" sz="1800" dirty="0"/>
              <a:t>Increase in Average Income Per Sale</a:t>
            </a:r>
          </a:p>
          <a:p>
            <a:endParaRPr lang="en-US" sz="1800" dirty="0"/>
          </a:p>
        </p:txBody>
      </p:sp>
      <p:sp>
        <p:nvSpPr>
          <p:cNvPr id="24" name="Text 3">
            <a:extLst>
              <a:ext uri="{FF2B5EF4-FFF2-40B4-BE49-F238E27FC236}">
                <a16:creationId xmlns:a16="http://schemas.microsoft.com/office/drawing/2014/main" id="{DE611C20-6038-D30B-26A2-E3C044A1A210}"/>
              </a:ext>
            </a:extLst>
          </p:cNvPr>
          <p:cNvSpPr/>
          <p:nvPr/>
        </p:nvSpPr>
        <p:spPr>
          <a:xfrm>
            <a:off x="1849582" y="-1891145"/>
            <a:ext cx="8423972" cy="3983829"/>
          </a:xfrm>
          <a:prstGeom prst="rect">
            <a:avLst/>
          </a:prstGeom>
          <a:noFill/>
          <a:ln/>
        </p:spPr>
        <p:txBody>
          <a:bodyPr wrap="square" lIns="0" tIns="0" rIns="0" bIns="0" rtlCol="0" anchor="t"/>
          <a:lstStyle/>
          <a:p>
            <a:pPr algn="l">
              <a:lnSpc>
                <a:spcPts val="25650"/>
              </a:lnSpc>
            </a:pPr>
            <a:r>
              <a:rPr lang="en-US" sz="3200" b="1" u="sng" kern="0" spc="-48" dirty="0">
                <a:latin typeface="Helmet" pitchFamily="34" charset="0"/>
                <a:ea typeface="Helmet" pitchFamily="34" charset="-122"/>
                <a:cs typeface="Helmet" pitchFamily="34" charset="-120"/>
              </a:rPr>
              <a:t>Performance Overview Highlights</a:t>
            </a:r>
          </a:p>
        </p:txBody>
      </p:sp>
    </p:spTree>
    <p:extLst>
      <p:ext uri="{BB962C8B-B14F-4D97-AF65-F5344CB8AC3E}">
        <p14:creationId xmlns:p14="http://schemas.microsoft.com/office/powerpoint/2010/main" val="908446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sp>
        <p:nvSpPr>
          <p:cNvPr id="14" name="Shape 11"/>
          <p:cNvSpPr/>
          <p:nvPr/>
        </p:nvSpPr>
        <p:spPr>
          <a:xfrm rot="20100000">
            <a:off x="7086361" y="-94292"/>
            <a:ext cx="721684" cy="721684"/>
          </a:xfrm>
          <a:prstGeom prst="roundRect">
            <a:avLst>
              <a:gd name="adj" fmla="val -126704"/>
            </a:avLst>
          </a:prstGeom>
          <a:solidFill>
            <a:srgbClr val="FFFFFF">
              <a:alpha val="0"/>
            </a:srgbClr>
          </a:solidFill>
          <a:ln w="42333">
            <a:solidFill>
              <a:srgbClr val="05AACF"/>
            </a:solidFill>
            <a:prstDash val="solid"/>
          </a:ln>
        </p:spPr>
      </p:sp>
      <p:sp>
        <p:nvSpPr>
          <p:cNvPr id="15" name="Shape 12"/>
          <p:cNvSpPr/>
          <p:nvPr/>
        </p:nvSpPr>
        <p:spPr>
          <a:xfrm>
            <a:off x="5245971" y="-469432"/>
            <a:ext cx="721684" cy="721684"/>
          </a:xfrm>
          <a:prstGeom prst="ellipse">
            <a:avLst/>
          </a:prstGeom>
          <a:solidFill>
            <a:srgbClr val="F4B60C"/>
          </a:solidFill>
          <a:ln/>
        </p:spPr>
      </p:sp>
      <p:sp>
        <p:nvSpPr>
          <p:cNvPr id="16" name="Shape 13"/>
          <p:cNvSpPr/>
          <p:nvPr/>
        </p:nvSpPr>
        <p:spPr>
          <a:xfrm rot="2700000">
            <a:off x="-118095" y="4206064"/>
            <a:ext cx="553768" cy="479641"/>
          </a:xfrm>
          <a:prstGeom prst="triangle">
            <a:avLst/>
          </a:prstGeom>
          <a:solidFill>
            <a:srgbClr val="05AACF"/>
          </a:solidFill>
          <a:ln/>
        </p:spPr>
      </p:sp>
      <p:sp>
        <p:nvSpPr>
          <p:cNvPr id="17" name="Shape 14"/>
          <p:cNvSpPr/>
          <p:nvPr/>
        </p:nvSpPr>
        <p:spPr>
          <a:xfrm rot="5400000">
            <a:off x="261387" y="4548695"/>
            <a:ext cx="486050" cy="486050"/>
          </a:xfrm>
          <a:prstGeom prst="diamond">
            <a:avLst/>
          </a:prstGeom>
          <a:solidFill>
            <a:srgbClr val="F4B60C"/>
          </a:solidFill>
          <a:ln/>
        </p:spPr>
      </p:sp>
      <p:sp>
        <p:nvSpPr>
          <p:cNvPr id="24" name="Text 3">
            <a:extLst>
              <a:ext uri="{FF2B5EF4-FFF2-40B4-BE49-F238E27FC236}">
                <a16:creationId xmlns:a16="http://schemas.microsoft.com/office/drawing/2014/main" id="{DE611C20-6038-D30B-26A2-E3C044A1A210}"/>
              </a:ext>
            </a:extLst>
          </p:cNvPr>
          <p:cNvSpPr/>
          <p:nvPr/>
        </p:nvSpPr>
        <p:spPr>
          <a:xfrm>
            <a:off x="1849582" y="-1891145"/>
            <a:ext cx="8423972" cy="3983829"/>
          </a:xfrm>
          <a:prstGeom prst="rect">
            <a:avLst/>
          </a:prstGeom>
          <a:noFill/>
          <a:ln/>
        </p:spPr>
        <p:txBody>
          <a:bodyPr wrap="square" lIns="0" tIns="0" rIns="0" bIns="0" rtlCol="0" anchor="t"/>
          <a:lstStyle/>
          <a:p>
            <a:pPr algn="l">
              <a:lnSpc>
                <a:spcPts val="25650"/>
              </a:lnSpc>
            </a:pPr>
            <a:r>
              <a:rPr lang="en-US" sz="3200" b="1" u="sng" kern="0" spc="-48" dirty="0" err="1">
                <a:latin typeface="Helmet" pitchFamily="34" charset="0"/>
                <a:ea typeface="Helmet" pitchFamily="34" charset="-122"/>
                <a:cs typeface="Helmet" pitchFamily="34" charset="-120"/>
              </a:rPr>
              <a:t>Performane</a:t>
            </a:r>
            <a:r>
              <a:rPr lang="en-US" sz="3200" b="1" u="sng" kern="0" spc="-48" dirty="0">
                <a:latin typeface="Helmet" pitchFamily="34" charset="0"/>
                <a:ea typeface="Helmet" pitchFamily="34" charset="-122"/>
                <a:cs typeface="Helmet" pitchFamily="34" charset="-120"/>
              </a:rPr>
              <a:t> Overview</a:t>
            </a:r>
          </a:p>
        </p:txBody>
      </p:sp>
      <p:graphicFrame>
        <p:nvGraphicFramePr>
          <p:cNvPr id="3" name="Chart 2">
            <a:extLst>
              <a:ext uri="{FF2B5EF4-FFF2-40B4-BE49-F238E27FC236}">
                <a16:creationId xmlns:a16="http://schemas.microsoft.com/office/drawing/2014/main" id="{D3761623-0903-E5D5-1B8A-AC2689425258}"/>
              </a:ext>
            </a:extLst>
          </p:cNvPr>
          <p:cNvGraphicFramePr>
            <a:graphicFrameLocks/>
          </p:cNvGraphicFramePr>
          <p:nvPr>
            <p:extLst>
              <p:ext uri="{D42A27DB-BD31-4B8C-83A1-F6EECF244321}">
                <p14:modId xmlns:p14="http://schemas.microsoft.com/office/powerpoint/2010/main" val="532096005"/>
              </p:ext>
            </p:extLst>
          </p:nvPr>
        </p:nvGraphicFramePr>
        <p:xfrm>
          <a:off x="1405967" y="746083"/>
          <a:ext cx="5561703" cy="39838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86076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sp>
        <p:nvSpPr>
          <p:cNvPr id="14" name="Shape 11"/>
          <p:cNvSpPr/>
          <p:nvPr/>
        </p:nvSpPr>
        <p:spPr>
          <a:xfrm rot="20100000">
            <a:off x="7086361" y="-94292"/>
            <a:ext cx="721684" cy="721684"/>
          </a:xfrm>
          <a:prstGeom prst="roundRect">
            <a:avLst>
              <a:gd name="adj" fmla="val -126704"/>
            </a:avLst>
          </a:prstGeom>
          <a:solidFill>
            <a:srgbClr val="FFFFFF">
              <a:alpha val="0"/>
            </a:srgbClr>
          </a:solidFill>
          <a:ln w="42333">
            <a:solidFill>
              <a:srgbClr val="05AACF"/>
            </a:solidFill>
            <a:prstDash val="solid"/>
          </a:ln>
        </p:spPr>
      </p:sp>
      <p:sp>
        <p:nvSpPr>
          <p:cNvPr id="15" name="Shape 12"/>
          <p:cNvSpPr/>
          <p:nvPr/>
        </p:nvSpPr>
        <p:spPr>
          <a:xfrm>
            <a:off x="5245971" y="-469432"/>
            <a:ext cx="721684" cy="721684"/>
          </a:xfrm>
          <a:prstGeom prst="ellipse">
            <a:avLst/>
          </a:prstGeom>
          <a:solidFill>
            <a:srgbClr val="F4B60C"/>
          </a:solidFill>
          <a:ln/>
        </p:spPr>
      </p:sp>
      <p:sp>
        <p:nvSpPr>
          <p:cNvPr id="16" name="Shape 13"/>
          <p:cNvSpPr/>
          <p:nvPr/>
        </p:nvSpPr>
        <p:spPr>
          <a:xfrm rot="2700000">
            <a:off x="-118095" y="4206064"/>
            <a:ext cx="553768" cy="479641"/>
          </a:xfrm>
          <a:prstGeom prst="triangle">
            <a:avLst/>
          </a:prstGeom>
          <a:solidFill>
            <a:srgbClr val="05AACF"/>
          </a:solidFill>
          <a:ln/>
        </p:spPr>
      </p:sp>
      <p:sp>
        <p:nvSpPr>
          <p:cNvPr id="17" name="Shape 14"/>
          <p:cNvSpPr/>
          <p:nvPr/>
        </p:nvSpPr>
        <p:spPr>
          <a:xfrm rot="5400000">
            <a:off x="261387" y="4548695"/>
            <a:ext cx="486050" cy="486050"/>
          </a:xfrm>
          <a:prstGeom prst="diamond">
            <a:avLst/>
          </a:prstGeom>
          <a:solidFill>
            <a:srgbClr val="F4B60C"/>
          </a:solidFill>
          <a:ln/>
        </p:spPr>
      </p:sp>
      <p:sp>
        <p:nvSpPr>
          <p:cNvPr id="24" name="Text 3">
            <a:extLst>
              <a:ext uri="{FF2B5EF4-FFF2-40B4-BE49-F238E27FC236}">
                <a16:creationId xmlns:a16="http://schemas.microsoft.com/office/drawing/2014/main" id="{DE611C20-6038-D30B-26A2-E3C044A1A210}"/>
              </a:ext>
            </a:extLst>
          </p:cNvPr>
          <p:cNvSpPr/>
          <p:nvPr/>
        </p:nvSpPr>
        <p:spPr>
          <a:xfrm>
            <a:off x="1849582" y="-1891145"/>
            <a:ext cx="8423972" cy="3983829"/>
          </a:xfrm>
          <a:prstGeom prst="rect">
            <a:avLst/>
          </a:prstGeom>
          <a:noFill/>
          <a:ln/>
        </p:spPr>
        <p:txBody>
          <a:bodyPr wrap="square" lIns="0" tIns="0" rIns="0" bIns="0" rtlCol="0" anchor="t"/>
          <a:lstStyle/>
          <a:p>
            <a:pPr algn="l">
              <a:lnSpc>
                <a:spcPts val="25650"/>
              </a:lnSpc>
            </a:pPr>
            <a:r>
              <a:rPr lang="en-US" sz="3200" b="1" u="sng" kern="0" spc="-48" dirty="0" err="1">
                <a:latin typeface="Helmet" pitchFamily="34" charset="0"/>
                <a:ea typeface="Helmet" pitchFamily="34" charset="-122"/>
                <a:cs typeface="Helmet" pitchFamily="34" charset="-120"/>
              </a:rPr>
              <a:t>Performane</a:t>
            </a:r>
            <a:r>
              <a:rPr lang="en-US" sz="3200" b="1" u="sng" kern="0" spc="-48" dirty="0">
                <a:latin typeface="Helmet" pitchFamily="34" charset="0"/>
                <a:ea typeface="Helmet" pitchFamily="34" charset="-122"/>
                <a:cs typeface="Helmet" pitchFamily="34" charset="-120"/>
              </a:rPr>
              <a:t> Overview</a:t>
            </a:r>
          </a:p>
        </p:txBody>
      </p:sp>
      <p:graphicFrame>
        <p:nvGraphicFramePr>
          <p:cNvPr id="4" name="Chart 3">
            <a:extLst>
              <a:ext uri="{FF2B5EF4-FFF2-40B4-BE49-F238E27FC236}">
                <a16:creationId xmlns:a16="http://schemas.microsoft.com/office/drawing/2014/main" id="{E7117AD7-0F1A-2E16-45CB-6CCD6C25DB3C}"/>
              </a:ext>
            </a:extLst>
          </p:cNvPr>
          <p:cNvGraphicFramePr>
            <a:graphicFrameLocks/>
          </p:cNvGraphicFramePr>
          <p:nvPr>
            <p:extLst>
              <p:ext uri="{D42A27DB-BD31-4B8C-83A1-F6EECF244321}">
                <p14:modId xmlns:p14="http://schemas.microsoft.com/office/powerpoint/2010/main" val="3036136499"/>
              </p:ext>
            </p:extLst>
          </p:nvPr>
        </p:nvGraphicFramePr>
        <p:xfrm>
          <a:off x="1460243" y="746083"/>
          <a:ext cx="5852160" cy="38026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095475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sp>
        <p:nvSpPr>
          <p:cNvPr id="14" name="Shape 11"/>
          <p:cNvSpPr/>
          <p:nvPr/>
        </p:nvSpPr>
        <p:spPr>
          <a:xfrm rot="20100000">
            <a:off x="7086361" y="-94292"/>
            <a:ext cx="721684" cy="721684"/>
          </a:xfrm>
          <a:prstGeom prst="roundRect">
            <a:avLst>
              <a:gd name="adj" fmla="val -126704"/>
            </a:avLst>
          </a:prstGeom>
          <a:solidFill>
            <a:srgbClr val="FFFFFF">
              <a:alpha val="0"/>
            </a:srgbClr>
          </a:solidFill>
          <a:ln w="42333">
            <a:solidFill>
              <a:srgbClr val="05AACF"/>
            </a:solidFill>
            <a:prstDash val="solid"/>
          </a:ln>
        </p:spPr>
      </p:sp>
      <p:sp>
        <p:nvSpPr>
          <p:cNvPr id="15" name="Shape 12"/>
          <p:cNvSpPr/>
          <p:nvPr/>
        </p:nvSpPr>
        <p:spPr>
          <a:xfrm>
            <a:off x="5245971" y="-469432"/>
            <a:ext cx="721684" cy="721684"/>
          </a:xfrm>
          <a:prstGeom prst="ellipse">
            <a:avLst/>
          </a:prstGeom>
          <a:solidFill>
            <a:srgbClr val="F4B60C"/>
          </a:solidFill>
          <a:ln/>
        </p:spPr>
      </p:sp>
      <p:sp>
        <p:nvSpPr>
          <p:cNvPr id="16" name="Shape 13"/>
          <p:cNvSpPr/>
          <p:nvPr/>
        </p:nvSpPr>
        <p:spPr>
          <a:xfrm rot="2700000">
            <a:off x="-118095" y="4206064"/>
            <a:ext cx="553768" cy="479641"/>
          </a:xfrm>
          <a:prstGeom prst="triangle">
            <a:avLst/>
          </a:prstGeom>
          <a:solidFill>
            <a:srgbClr val="05AACF"/>
          </a:solidFill>
          <a:ln/>
        </p:spPr>
      </p:sp>
      <p:sp>
        <p:nvSpPr>
          <p:cNvPr id="17" name="Shape 14"/>
          <p:cNvSpPr/>
          <p:nvPr/>
        </p:nvSpPr>
        <p:spPr>
          <a:xfrm rot="5400000">
            <a:off x="261387" y="4548695"/>
            <a:ext cx="486050" cy="486050"/>
          </a:xfrm>
          <a:prstGeom prst="diamond">
            <a:avLst/>
          </a:prstGeom>
          <a:solidFill>
            <a:srgbClr val="F4B60C"/>
          </a:solidFill>
          <a:ln/>
        </p:spPr>
      </p:sp>
      <p:sp>
        <p:nvSpPr>
          <p:cNvPr id="24" name="Text 3">
            <a:extLst>
              <a:ext uri="{FF2B5EF4-FFF2-40B4-BE49-F238E27FC236}">
                <a16:creationId xmlns:a16="http://schemas.microsoft.com/office/drawing/2014/main" id="{DE611C20-6038-D30B-26A2-E3C044A1A210}"/>
              </a:ext>
            </a:extLst>
          </p:cNvPr>
          <p:cNvSpPr/>
          <p:nvPr/>
        </p:nvSpPr>
        <p:spPr>
          <a:xfrm>
            <a:off x="1849582" y="-1891145"/>
            <a:ext cx="8423972" cy="3983829"/>
          </a:xfrm>
          <a:prstGeom prst="rect">
            <a:avLst/>
          </a:prstGeom>
          <a:noFill/>
          <a:ln/>
        </p:spPr>
        <p:txBody>
          <a:bodyPr wrap="square" lIns="0" tIns="0" rIns="0" bIns="0" rtlCol="0" anchor="t"/>
          <a:lstStyle/>
          <a:p>
            <a:pPr algn="l">
              <a:lnSpc>
                <a:spcPts val="25650"/>
              </a:lnSpc>
            </a:pPr>
            <a:r>
              <a:rPr lang="en-US" sz="3200" b="1" u="sng" kern="0" spc="-48" dirty="0" err="1">
                <a:latin typeface="Helmet" pitchFamily="34" charset="0"/>
                <a:ea typeface="Helmet" pitchFamily="34" charset="-122"/>
                <a:cs typeface="Helmet" pitchFamily="34" charset="-120"/>
              </a:rPr>
              <a:t>Performane</a:t>
            </a:r>
            <a:r>
              <a:rPr lang="en-US" sz="3200" b="1" u="sng" kern="0" spc="-48" dirty="0">
                <a:latin typeface="Helmet" pitchFamily="34" charset="0"/>
                <a:ea typeface="Helmet" pitchFamily="34" charset="-122"/>
                <a:cs typeface="Helmet" pitchFamily="34" charset="-120"/>
              </a:rPr>
              <a:t> Overview</a:t>
            </a:r>
          </a:p>
        </p:txBody>
      </p:sp>
      <p:graphicFrame>
        <p:nvGraphicFramePr>
          <p:cNvPr id="2" name="Chart 1">
            <a:extLst>
              <a:ext uri="{FF2B5EF4-FFF2-40B4-BE49-F238E27FC236}">
                <a16:creationId xmlns:a16="http://schemas.microsoft.com/office/drawing/2014/main" id="{F8B84619-AE3A-9A36-6627-5A5256A13D25}"/>
              </a:ext>
            </a:extLst>
          </p:cNvPr>
          <p:cNvGraphicFramePr>
            <a:graphicFrameLocks/>
          </p:cNvGraphicFramePr>
          <p:nvPr>
            <p:extLst>
              <p:ext uri="{D42A27DB-BD31-4B8C-83A1-F6EECF244321}">
                <p14:modId xmlns:p14="http://schemas.microsoft.com/office/powerpoint/2010/main" val="2886669645"/>
              </p:ext>
            </p:extLst>
          </p:nvPr>
        </p:nvGraphicFramePr>
        <p:xfrm>
          <a:off x="261387" y="978947"/>
          <a:ext cx="8559884" cy="33180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826045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1187</Words>
  <Application>Microsoft Office PowerPoint</Application>
  <PresentationFormat>On-screen Show (16:9)</PresentationFormat>
  <Paragraphs>261</Paragraphs>
  <Slides>32</Slides>
  <Notes>31</Notes>
  <HiddenSlides>0</HiddenSlides>
  <MMClips>2</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32</vt:i4>
      </vt:variant>
    </vt:vector>
  </HeadingPairs>
  <TitlesOfParts>
    <vt:vector size="34" baseType="lpstr">
      <vt:lpstr>Helmet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presentation</dc:title>
  <dc:subject>PptxGenJS Presentation</dc:subject>
  <dc:creator>Pitch Software GmbH</dc:creator>
  <cp:lastModifiedBy>Admin</cp:lastModifiedBy>
  <cp:revision>6</cp:revision>
  <dcterms:created xsi:type="dcterms:W3CDTF">2024-05-06T06:12:09Z</dcterms:created>
  <dcterms:modified xsi:type="dcterms:W3CDTF">2024-05-06T10:27:16Z</dcterms:modified>
</cp:coreProperties>
</file>